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1" d="100"/>
          <a:sy n="81" d="100"/>
        </p:scale>
        <p:origin x="1699"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44E4B-14BF-4BEF-BEFB-EB8D6E8CBC94}" type="datetimeFigureOut">
              <a:rPr lang="en-CA" smtClean="0"/>
              <a:t>2018-04-03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FD616-8F33-4B83-ABE3-422EDCAE1FA6}" type="slidenum">
              <a:rPr lang="en-CA" smtClean="0"/>
              <a:t>‹#›</a:t>
            </a:fld>
            <a:endParaRPr lang="en-CA"/>
          </a:p>
        </p:txBody>
      </p:sp>
    </p:spTree>
    <p:extLst>
      <p:ext uri="{BB962C8B-B14F-4D97-AF65-F5344CB8AC3E}">
        <p14:creationId xmlns:p14="http://schemas.microsoft.com/office/powerpoint/2010/main" val="2642752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69FD616-8F33-4B83-ABE3-422EDCAE1FA6}" type="slidenum">
              <a:rPr lang="en-CA" smtClean="0"/>
              <a:t>3</a:t>
            </a:fld>
            <a:endParaRPr lang="en-CA"/>
          </a:p>
        </p:txBody>
      </p:sp>
    </p:spTree>
    <p:extLst>
      <p:ext uri="{BB962C8B-B14F-4D97-AF65-F5344CB8AC3E}">
        <p14:creationId xmlns:p14="http://schemas.microsoft.com/office/powerpoint/2010/main" val="251022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Point 1: </a:t>
            </a:r>
            <a:r>
              <a:rPr lang="en-CA" sz="1200" dirty="0">
                <a:solidFill>
                  <a:srgbClr val="FFFFFF"/>
                </a:solidFill>
              </a:rPr>
              <a:t>Features a deep chest area and tremendously well-developed shoulder muscles. Giving goat extremely great strength for climbing steep rocky slopes endlessly, and for pawing through thick layers of snow for food.</a:t>
            </a:r>
            <a:endParaRPr lang="en-CA" dirty="0"/>
          </a:p>
        </p:txBody>
      </p:sp>
      <p:sp>
        <p:nvSpPr>
          <p:cNvPr id="4" name="Slide Number Placeholder 3"/>
          <p:cNvSpPr>
            <a:spLocks noGrp="1"/>
          </p:cNvSpPr>
          <p:nvPr>
            <p:ph type="sldNum" sz="quarter" idx="10"/>
          </p:nvPr>
        </p:nvSpPr>
        <p:spPr/>
        <p:txBody>
          <a:bodyPr/>
          <a:lstStyle/>
          <a:p>
            <a:fld id="{E69FD616-8F33-4B83-ABE3-422EDCAE1FA6}" type="slidenum">
              <a:rPr lang="en-CA" smtClean="0"/>
              <a:t>6</a:t>
            </a:fld>
            <a:endParaRPr lang="en-CA"/>
          </a:p>
        </p:txBody>
      </p:sp>
    </p:spTree>
    <p:extLst>
      <p:ext uri="{BB962C8B-B14F-4D97-AF65-F5344CB8AC3E}">
        <p14:creationId xmlns:p14="http://schemas.microsoft.com/office/powerpoint/2010/main" val="340270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Point 2: If they spot a predator, they will climb on to steep escape terrain until the predators gives up the chase and leave. Then the goats climb off the steep cliffs and resume feeding.</a:t>
            </a:r>
          </a:p>
          <a:p>
            <a:endParaRPr lang="en-CA" sz="1200" dirty="0"/>
          </a:p>
          <a:p>
            <a:r>
              <a:rPr lang="en-CA" sz="1200" dirty="0"/>
              <a:t>Point 3: They are natural farmers. They return to the same ridge every winter year after year, on this same parcel of land they urinate and defecate all in that narrow winter area, thus creating nutrients for the grasses during the next growing season and rich plant growth in summer.</a:t>
            </a:r>
            <a:endParaRPr lang="en-CA" dirty="0"/>
          </a:p>
        </p:txBody>
      </p:sp>
      <p:sp>
        <p:nvSpPr>
          <p:cNvPr id="4" name="Slide Number Placeholder 3"/>
          <p:cNvSpPr>
            <a:spLocks noGrp="1"/>
          </p:cNvSpPr>
          <p:nvPr>
            <p:ph type="sldNum" sz="quarter" idx="10"/>
          </p:nvPr>
        </p:nvSpPr>
        <p:spPr/>
        <p:txBody>
          <a:bodyPr/>
          <a:lstStyle/>
          <a:p>
            <a:fld id="{E69FD616-8F33-4B83-ABE3-422EDCAE1FA6}" type="slidenum">
              <a:rPr lang="en-CA" smtClean="0"/>
              <a:t>8</a:t>
            </a:fld>
            <a:endParaRPr lang="en-CA"/>
          </a:p>
        </p:txBody>
      </p:sp>
    </p:spTree>
    <p:extLst>
      <p:ext uri="{BB962C8B-B14F-4D97-AF65-F5344CB8AC3E}">
        <p14:creationId xmlns:p14="http://schemas.microsoft.com/office/powerpoint/2010/main" val="2592966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Cases of contagious ecthyma</a:t>
            </a:r>
          </a:p>
        </p:txBody>
      </p:sp>
      <p:sp>
        <p:nvSpPr>
          <p:cNvPr id="4" name="Slide Number Placeholder 3"/>
          <p:cNvSpPr>
            <a:spLocks noGrp="1"/>
          </p:cNvSpPr>
          <p:nvPr>
            <p:ph type="sldNum" sz="quarter" idx="10"/>
          </p:nvPr>
        </p:nvSpPr>
        <p:spPr/>
        <p:txBody>
          <a:bodyPr/>
          <a:lstStyle/>
          <a:p>
            <a:fld id="{E69FD616-8F33-4B83-ABE3-422EDCAE1FA6}" type="slidenum">
              <a:rPr lang="en-CA" smtClean="0"/>
              <a:t>10</a:t>
            </a:fld>
            <a:endParaRPr lang="en-CA"/>
          </a:p>
        </p:txBody>
      </p:sp>
    </p:spTree>
    <p:extLst>
      <p:ext uri="{BB962C8B-B14F-4D97-AF65-F5344CB8AC3E}">
        <p14:creationId xmlns:p14="http://schemas.microsoft.com/office/powerpoint/2010/main" val="7241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69FD616-8F33-4B83-ABE3-422EDCAE1FA6}" type="slidenum">
              <a:rPr lang="en-CA" smtClean="0"/>
              <a:t>13</a:t>
            </a:fld>
            <a:endParaRPr lang="en-CA"/>
          </a:p>
        </p:txBody>
      </p:sp>
    </p:spTree>
    <p:extLst>
      <p:ext uri="{BB962C8B-B14F-4D97-AF65-F5344CB8AC3E}">
        <p14:creationId xmlns:p14="http://schemas.microsoft.com/office/powerpoint/2010/main" val="73592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69FD616-8F33-4B83-ABE3-422EDCAE1FA6}" type="slidenum">
              <a:rPr lang="en-CA" smtClean="0"/>
              <a:t>16</a:t>
            </a:fld>
            <a:endParaRPr lang="en-CA"/>
          </a:p>
        </p:txBody>
      </p:sp>
    </p:spTree>
    <p:extLst>
      <p:ext uri="{BB962C8B-B14F-4D97-AF65-F5344CB8AC3E}">
        <p14:creationId xmlns:p14="http://schemas.microsoft.com/office/powerpoint/2010/main" val="2294796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084F-A076-4C2C-A5BA-568AAA9FB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794B2A3-DF61-4BBA-A9D3-96F38D4353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DA2CAED-2BC7-4577-BDA5-309F9A849C9F}"/>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997CC3F3-9879-4631-9479-ABF4A3923E5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C26830-CF9A-4FB7-9C8B-E55E93142083}"/>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1809935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6E7E-B7A1-43AD-A15F-9DA9DD6930D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190615C-35D7-4893-90A5-F0262197C0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F69A39-5E77-4C6C-A7CB-294BCBBE252D}"/>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907D63AF-721D-4565-9064-C8E49315369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42D010-E07C-4595-905A-E24F4A9579E9}"/>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341787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CDE1A-F35B-46BC-AC5A-FF1235B62C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0548F3C-CAF1-4B4C-BB66-56924E9F79C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513F13-75FF-4B2F-AFB4-9F24B986EDF6}"/>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28AB3A41-335C-4081-97AD-D2F4DF0450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5AFB29-6699-4F70-B7C8-412E1C7C43F0}"/>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296556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C857-2222-461A-9E99-CD7DCA74649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D1B6BFA-47A1-4E25-81D3-D319AFD5AD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5E3A7A-651A-422B-94C5-30EB148241E3}"/>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8ED30125-8648-43D4-83D1-CD0104BF5E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7D669D-FD6B-48E7-B2AD-45D62C66B881}"/>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4058846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0E78-7A24-41F1-8809-2BBA5066E1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68747DC-0245-4215-A392-EE00E41776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DFB94A-F246-453B-850B-9D4204690284}"/>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36A45D1E-7BD7-42A3-9846-62429F49C78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1F6089E-0EBE-4CCF-88BC-4EEB00725B72}"/>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3717288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3973-B617-4676-8FDF-A5603DFD599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7BC21BD-890A-4ED9-9E27-FA1CCC88C9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ACED438-1954-472F-8AFF-F404611F0C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3FC2A98-0343-47BA-A0D6-5D5E2DA55415}"/>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6" name="Footer Placeholder 5">
            <a:extLst>
              <a:ext uri="{FF2B5EF4-FFF2-40B4-BE49-F238E27FC236}">
                <a16:creationId xmlns:a16="http://schemas.microsoft.com/office/drawing/2014/main" id="{D6F204D9-3BC1-4D17-8137-B1D615E84E2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183440D-E8CF-4269-8FC0-10A4853A1A60}"/>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1753087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DCC9-4DF7-497E-B297-F0A03A48FBA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E20D5F5-1032-4DA7-8AC4-C67E0B494F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B64DBE6-0FBC-46E3-8E38-FF9031749C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B8DB8C2-9E01-4B67-A858-E650782DD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B6BC940-7BF7-4810-B445-57DB68F0BF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EFFE751-4B45-44BD-A1DE-D4CAAA1001B1}"/>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8" name="Footer Placeholder 7">
            <a:extLst>
              <a:ext uri="{FF2B5EF4-FFF2-40B4-BE49-F238E27FC236}">
                <a16:creationId xmlns:a16="http://schemas.microsoft.com/office/drawing/2014/main" id="{29C19CB6-0776-4663-B4D4-9A0A00F2244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F33EF371-5729-495D-A54E-C2CD4F6D7939}"/>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174010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8E02-B0E6-4EE0-A4D1-B817D5B6D11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6CEAC59-0EEF-4BEF-867C-EE852666E400}"/>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4" name="Footer Placeholder 3">
            <a:extLst>
              <a:ext uri="{FF2B5EF4-FFF2-40B4-BE49-F238E27FC236}">
                <a16:creationId xmlns:a16="http://schemas.microsoft.com/office/drawing/2014/main" id="{6FF021FC-15C7-4837-AB64-9F627147FE1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F17929-7546-4E15-AF86-F4B3285EC5ED}"/>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65379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FE4460-0C4D-4F58-B921-DF951A6299F6}"/>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3" name="Footer Placeholder 2">
            <a:extLst>
              <a:ext uri="{FF2B5EF4-FFF2-40B4-BE49-F238E27FC236}">
                <a16:creationId xmlns:a16="http://schemas.microsoft.com/office/drawing/2014/main" id="{B7CC5256-F25E-4BC4-A9D2-92F069C9C46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F9B8E4C-8F43-4BB3-A7C8-D132C60B2557}"/>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2391812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3080A-6BD5-4D29-918D-DE13BFED6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0AE3785-E7D8-4B26-A98A-4F59785BAA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B6951EC-0396-47C4-BEA9-0071C58F4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6FE88E-169D-41B0-B65E-F901E68CD4B4}"/>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6" name="Footer Placeholder 5">
            <a:extLst>
              <a:ext uri="{FF2B5EF4-FFF2-40B4-BE49-F238E27FC236}">
                <a16:creationId xmlns:a16="http://schemas.microsoft.com/office/drawing/2014/main" id="{93019920-77C4-450E-94A0-220522069C5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30FF0C6-E4B3-4B6C-93DC-5FD26B95A376}"/>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288782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91BE-70C5-4057-BF9E-0AD2D6B7A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A641E7-8FE5-41A7-B213-1283C902EB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6B9A24C-A15E-4B9C-A184-4E826B2DE9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C152FC-7662-4CDE-99CD-1F328D1DBD9D}"/>
              </a:ext>
            </a:extLst>
          </p:cNvPr>
          <p:cNvSpPr>
            <a:spLocks noGrp="1"/>
          </p:cNvSpPr>
          <p:nvPr>
            <p:ph type="dt" sz="half" idx="10"/>
          </p:nvPr>
        </p:nvSpPr>
        <p:spPr/>
        <p:txBody>
          <a:bodyPr/>
          <a:lstStyle/>
          <a:p>
            <a:fld id="{112A4F33-813D-4E99-A633-387686958A21}" type="datetimeFigureOut">
              <a:rPr lang="en-CA" smtClean="0"/>
              <a:t>2018-03-30</a:t>
            </a:fld>
            <a:endParaRPr lang="en-CA"/>
          </a:p>
        </p:txBody>
      </p:sp>
      <p:sp>
        <p:nvSpPr>
          <p:cNvPr id="6" name="Footer Placeholder 5">
            <a:extLst>
              <a:ext uri="{FF2B5EF4-FFF2-40B4-BE49-F238E27FC236}">
                <a16:creationId xmlns:a16="http://schemas.microsoft.com/office/drawing/2014/main" id="{4F13462E-EAF9-499D-927B-4620B6F766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A30B41-DA83-4E0F-9707-419508F10433}"/>
              </a:ext>
            </a:extLst>
          </p:cNvPr>
          <p:cNvSpPr>
            <a:spLocks noGrp="1"/>
          </p:cNvSpPr>
          <p:nvPr>
            <p:ph type="sldNum" sz="quarter" idx="12"/>
          </p:nvPr>
        </p:nvSpPr>
        <p:spPr/>
        <p:txBody>
          <a:bodyPr/>
          <a:lstStyle/>
          <a:p>
            <a:fld id="{EC297609-D227-4600-95D9-2704971295F3}" type="slidenum">
              <a:rPr lang="en-CA" smtClean="0"/>
              <a:t>‹#›</a:t>
            </a:fld>
            <a:endParaRPr lang="en-CA"/>
          </a:p>
        </p:txBody>
      </p:sp>
    </p:spTree>
    <p:extLst>
      <p:ext uri="{BB962C8B-B14F-4D97-AF65-F5344CB8AC3E}">
        <p14:creationId xmlns:p14="http://schemas.microsoft.com/office/powerpoint/2010/main" val="278279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AD3F3C-07A8-4F44-884A-191A7D2091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8A12704-DA14-40D3-A7AE-626A8E201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E054A4-5F1B-4B5E-B0FD-E2710A483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2A4F33-813D-4E99-A633-387686958A21}" type="datetimeFigureOut">
              <a:rPr lang="en-CA" smtClean="0"/>
              <a:t>2018-03-30</a:t>
            </a:fld>
            <a:endParaRPr lang="en-CA"/>
          </a:p>
        </p:txBody>
      </p:sp>
      <p:sp>
        <p:nvSpPr>
          <p:cNvPr id="5" name="Footer Placeholder 4">
            <a:extLst>
              <a:ext uri="{FF2B5EF4-FFF2-40B4-BE49-F238E27FC236}">
                <a16:creationId xmlns:a16="http://schemas.microsoft.com/office/drawing/2014/main" id="{EAEB722B-BD08-4D59-BE92-F958857AB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3EAB289-2E2C-4C4C-8E5A-0E5BB865EB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97609-D227-4600-95D9-2704971295F3}" type="slidenum">
              <a:rPr lang="en-CA" smtClean="0"/>
              <a:t>‹#›</a:t>
            </a:fld>
            <a:endParaRPr lang="en-CA"/>
          </a:p>
        </p:txBody>
      </p:sp>
    </p:spTree>
    <p:extLst>
      <p:ext uri="{BB962C8B-B14F-4D97-AF65-F5344CB8AC3E}">
        <p14:creationId xmlns:p14="http://schemas.microsoft.com/office/powerpoint/2010/main" val="3214882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earthisland.org/journal/index.php/elist/eListRead/nonnative_species_are_posing_management_challenges_in_parks_across_the_us/" TargetMode="External"/><Relationship Id="rId2" Type="http://schemas.openxmlformats.org/officeDocument/2006/relationships/hyperlink" Target="https://gohunt-assets.s3.amazonaws.com/media/mountain-goat_0.j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6" name="Content Placeholder 4" descr="A goat standing on a field&#10;&#10;Description generated with very high confidence">
            <a:extLst>
              <a:ext uri="{FF2B5EF4-FFF2-40B4-BE49-F238E27FC236}">
                <a16:creationId xmlns:a16="http://schemas.microsoft.com/office/drawing/2014/main" id="{070845F8-74E1-410C-A75B-F59D5868E20F}"/>
              </a:ext>
            </a:extLst>
          </p:cNvPr>
          <p:cNvPicPr>
            <a:picLocks noChangeAspect="1"/>
          </p:cNvPicPr>
          <p:nvPr/>
        </p:nvPicPr>
        <p:blipFill rotWithShape="1">
          <a:blip r:embed="rId2">
            <a:extLst>
              <a:ext uri="{28A0092B-C50C-407E-A947-70E740481C1C}">
                <a14:useLocalDpi xmlns:a14="http://schemas.microsoft.com/office/drawing/2010/main" val="0"/>
              </a:ext>
            </a:extLst>
          </a:blip>
          <a:srcRect t="15414" b="1560"/>
          <a:stretch/>
        </p:blipFill>
        <p:spPr>
          <a:xfrm>
            <a:off x="0" y="0"/>
            <a:ext cx="12191980" cy="6857999"/>
          </a:xfrm>
          <a:prstGeom prst="rect">
            <a:avLst/>
          </a:prstGeom>
        </p:spPr>
      </p:pic>
      <p:sp>
        <p:nvSpPr>
          <p:cNvPr id="98"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00" name="Straight Connector 99">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9F57568-3C48-461D-AAF3-16D0B7605AE4}"/>
              </a:ext>
            </a:extLst>
          </p:cNvPr>
          <p:cNvSpPr>
            <a:spLocks noGrp="1"/>
          </p:cNvSpPr>
          <p:nvPr>
            <p:ph type="title"/>
          </p:nvPr>
        </p:nvSpPr>
        <p:spPr>
          <a:xfrm>
            <a:off x="8022021" y="3231930"/>
            <a:ext cx="3852041" cy="1891849"/>
          </a:xfrm>
        </p:spPr>
        <p:txBody>
          <a:bodyPr vert="horz" lIns="91440" tIns="45720" rIns="91440" bIns="45720" rtlCol="0" anchor="b">
            <a:normAutofit/>
          </a:bodyPr>
          <a:lstStyle/>
          <a:p>
            <a:pPr algn="ctr"/>
            <a:r>
              <a:rPr lang="en-US" sz="2000" b="1" dirty="0"/>
              <a:t>Biogeography of the Mountain Goat</a:t>
            </a:r>
            <a:br>
              <a:rPr lang="en-US" sz="2000" b="1" dirty="0"/>
            </a:br>
            <a:r>
              <a:rPr lang="en-US" sz="2000" b="1" dirty="0"/>
              <a:t>(Oreamnos americanus)</a:t>
            </a:r>
            <a:br>
              <a:rPr lang="en-US" sz="2000" b="1" dirty="0"/>
            </a:br>
            <a:br>
              <a:rPr lang="en-US" sz="2000" b="1" dirty="0"/>
            </a:br>
            <a:r>
              <a:rPr lang="en-US" sz="2000" b="1" dirty="0"/>
              <a:t>Chidera Bisong</a:t>
            </a:r>
            <a:br>
              <a:rPr lang="en-US" sz="1900" dirty="0"/>
            </a:br>
            <a:endParaRPr lang="en-US" sz="1900" dirty="0"/>
          </a:p>
        </p:txBody>
      </p:sp>
    </p:spTree>
    <p:extLst>
      <p:ext uri="{BB962C8B-B14F-4D97-AF65-F5344CB8AC3E}">
        <p14:creationId xmlns:p14="http://schemas.microsoft.com/office/powerpoint/2010/main" val="8606107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9228552E-C8B1-4A80-8448-0787CE0FC7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4">
            <a:extLst>
              <a:ext uri="{FF2B5EF4-FFF2-40B4-BE49-F238E27FC236}">
                <a16:creationId xmlns:a16="http://schemas.microsoft.com/office/drawing/2014/main" id="{0E0974F1-F30B-4234-B962-1570BA425B7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1067"/>
          <a:stretch/>
        </p:blipFill>
        <p:spPr>
          <a:xfrm>
            <a:off x="20" y="1"/>
            <a:ext cx="12191980" cy="6857999"/>
          </a:xfrm>
          <a:prstGeom prst="rect">
            <a:avLst/>
          </a:prstGeom>
        </p:spPr>
      </p:pic>
      <p:sp>
        <p:nvSpPr>
          <p:cNvPr id="2" name="Title 1">
            <a:extLst>
              <a:ext uri="{FF2B5EF4-FFF2-40B4-BE49-F238E27FC236}">
                <a16:creationId xmlns:a16="http://schemas.microsoft.com/office/drawing/2014/main" id="{8861C01F-EC4B-4603-B0E3-44C7C9EA18EC}"/>
              </a:ext>
            </a:extLst>
          </p:cNvPr>
          <p:cNvSpPr>
            <a:spLocks noGrp="1"/>
          </p:cNvSpPr>
          <p:nvPr>
            <p:ph type="title"/>
          </p:nvPr>
        </p:nvSpPr>
        <p:spPr>
          <a:xfrm>
            <a:off x="753359" y="147162"/>
            <a:ext cx="8927969" cy="1067749"/>
          </a:xfrm>
        </p:spPr>
        <p:txBody>
          <a:bodyPr>
            <a:normAutofit/>
          </a:bodyPr>
          <a:lstStyle/>
          <a:p>
            <a:r>
              <a:rPr lang="en-CA" b="1" dirty="0">
                <a:solidFill>
                  <a:srgbClr val="FFFFFF"/>
                </a:solidFill>
              </a:rPr>
              <a:t>Diseases</a:t>
            </a:r>
          </a:p>
        </p:txBody>
      </p:sp>
      <p:sp>
        <p:nvSpPr>
          <p:cNvPr id="25" name="Content Placeholder 9">
            <a:extLst>
              <a:ext uri="{FF2B5EF4-FFF2-40B4-BE49-F238E27FC236}">
                <a16:creationId xmlns:a16="http://schemas.microsoft.com/office/drawing/2014/main" id="{0B592DBA-1F32-437A-B0C8-BC5C186B53FB}"/>
              </a:ext>
            </a:extLst>
          </p:cNvPr>
          <p:cNvSpPr>
            <a:spLocks noGrp="1"/>
          </p:cNvSpPr>
          <p:nvPr>
            <p:ph idx="1"/>
          </p:nvPr>
        </p:nvSpPr>
        <p:spPr>
          <a:xfrm>
            <a:off x="584462" y="1376313"/>
            <a:ext cx="10769338" cy="4800650"/>
          </a:xfrm>
        </p:spPr>
        <p:txBody>
          <a:bodyPr>
            <a:normAutofit fontScale="92500"/>
          </a:bodyPr>
          <a:lstStyle/>
          <a:p>
            <a:pPr marL="0" indent="0">
              <a:buNone/>
            </a:pPr>
            <a:r>
              <a:rPr lang="en-CA" dirty="0">
                <a:solidFill>
                  <a:srgbClr val="FFFFFF"/>
                </a:solidFill>
              </a:rPr>
              <a:t>This is a list of individual cases observed in different reports:</a:t>
            </a:r>
          </a:p>
          <a:p>
            <a:endParaRPr lang="en-CA" dirty="0">
              <a:solidFill>
                <a:srgbClr val="FFFFFF"/>
              </a:solidFill>
            </a:endParaRPr>
          </a:p>
          <a:p>
            <a:r>
              <a:rPr lang="en-CA" dirty="0">
                <a:solidFill>
                  <a:srgbClr val="FFFFFF"/>
                </a:solidFill>
              </a:rPr>
              <a:t>“Pasteurellosis” - </a:t>
            </a:r>
            <a:r>
              <a:rPr lang="en-US" dirty="0">
                <a:solidFill>
                  <a:srgbClr val="FFFFFF"/>
                </a:solidFill>
              </a:rPr>
              <a:t>carried in the mouth and respiratory tract (</a:t>
            </a:r>
            <a:r>
              <a:rPr lang="en-CA" dirty="0" err="1">
                <a:solidFill>
                  <a:srgbClr val="FFFFFF"/>
                </a:solidFill>
              </a:rPr>
              <a:t>Brandborg</a:t>
            </a:r>
            <a:r>
              <a:rPr lang="en-CA" dirty="0">
                <a:solidFill>
                  <a:srgbClr val="FFFFFF"/>
                </a:solidFill>
              </a:rPr>
              <a:t> 1955).</a:t>
            </a:r>
          </a:p>
          <a:p>
            <a:endParaRPr lang="en-CA" dirty="0">
              <a:solidFill>
                <a:srgbClr val="FFFFFF"/>
              </a:solidFill>
            </a:endParaRPr>
          </a:p>
          <a:p>
            <a:r>
              <a:rPr lang="en-CA" dirty="0">
                <a:solidFill>
                  <a:srgbClr val="FFFFFF"/>
                </a:solidFill>
              </a:rPr>
              <a:t>“Tooth abscess” &amp; one case of “foot rot” - a fungal infection (Cowan 1951).</a:t>
            </a:r>
          </a:p>
          <a:p>
            <a:endParaRPr lang="en-CA" dirty="0">
              <a:solidFill>
                <a:srgbClr val="FFFFFF"/>
              </a:solidFill>
            </a:endParaRPr>
          </a:p>
          <a:p>
            <a:r>
              <a:rPr lang="en-CA" dirty="0">
                <a:solidFill>
                  <a:srgbClr val="FFFFFF"/>
                </a:solidFill>
              </a:rPr>
              <a:t>“Aratuberculosis” - affects the small intestine (Williams et al. 1978).</a:t>
            </a:r>
          </a:p>
          <a:p>
            <a:endParaRPr lang="en-CA" dirty="0">
              <a:solidFill>
                <a:srgbClr val="FFFFFF"/>
              </a:solidFill>
            </a:endParaRPr>
          </a:p>
          <a:p>
            <a:r>
              <a:rPr lang="en-CA" dirty="0">
                <a:solidFill>
                  <a:srgbClr val="FFFFFF"/>
                </a:solidFill>
              </a:rPr>
              <a:t>Neoplasms or tumors – occasionally seen.</a:t>
            </a:r>
          </a:p>
          <a:p>
            <a:pPr marL="0" indent="0">
              <a:buNone/>
            </a:pPr>
            <a:endParaRPr lang="en-CA" sz="1800" dirty="0">
              <a:solidFill>
                <a:srgbClr val="FFFFFF"/>
              </a:solidFill>
            </a:endParaRPr>
          </a:p>
        </p:txBody>
      </p:sp>
    </p:spTree>
    <p:extLst>
      <p:ext uri="{BB962C8B-B14F-4D97-AF65-F5344CB8AC3E}">
        <p14:creationId xmlns:p14="http://schemas.microsoft.com/office/powerpoint/2010/main" val="300648523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899462-FC16-43B0-966B-FCA26345071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AAFEA932-2DF1-410C-A00A-7A1E7DBF751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CECE02AA-C6F1-43A9-9313-B963AA7502A9}"/>
              </a:ext>
            </a:extLst>
          </p:cNvPr>
          <p:cNvPicPr>
            <a:picLocks noChangeAspect="1"/>
          </p:cNvPicPr>
          <p:nvPr/>
        </p:nvPicPr>
        <p:blipFill rotWithShape="1">
          <a:blip r:embed="rId2">
            <a:extLst>
              <a:ext uri="{28A0092B-C50C-407E-A947-70E740481C1C}">
                <a14:useLocalDpi xmlns:a14="http://schemas.microsoft.com/office/drawing/2010/main" val="0"/>
              </a:ext>
            </a:extLst>
          </a:blip>
          <a:srcRect r="7512" b="1"/>
          <a:stretch/>
        </p:blipFill>
        <p:spPr>
          <a:xfrm>
            <a:off x="593017" y="478232"/>
            <a:ext cx="3440468" cy="2789902"/>
          </a:xfrm>
          <a:prstGeom prst="rect">
            <a:avLst/>
          </a:prstGeom>
        </p:spPr>
      </p:pic>
      <p:pic>
        <p:nvPicPr>
          <p:cNvPr id="39" name="Content Placeholder 6">
            <a:extLst>
              <a:ext uri="{FF2B5EF4-FFF2-40B4-BE49-F238E27FC236}">
                <a16:creationId xmlns:a16="http://schemas.microsoft.com/office/drawing/2014/main" id="{52D6CBD3-AC0D-48FC-B940-9F3C9F3B2252}"/>
              </a:ext>
            </a:extLst>
          </p:cNvPr>
          <p:cNvPicPr>
            <a:picLocks noChangeAspect="1"/>
          </p:cNvPicPr>
          <p:nvPr/>
        </p:nvPicPr>
        <p:blipFill rotWithShape="1">
          <a:blip r:embed="rId3">
            <a:extLst>
              <a:ext uri="{28A0092B-C50C-407E-A947-70E740481C1C}">
                <a14:useLocalDpi xmlns:a14="http://schemas.microsoft.com/office/drawing/2010/main" val="0"/>
              </a:ext>
            </a:extLst>
          </a:blip>
          <a:srcRect l="22710" r="3845" b="-2"/>
          <a:stretch/>
        </p:blipFill>
        <p:spPr>
          <a:xfrm>
            <a:off x="492556" y="3589867"/>
            <a:ext cx="3641389" cy="2788920"/>
          </a:xfrm>
          <a:prstGeom prst="rect">
            <a:avLst/>
          </a:prstGeom>
        </p:spPr>
      </p:pic>
      <p:sp>
        <p:nvSpPr>
          <p:cNvPr id="2" name="Title 1">
            <a:extLst>
              <a:ext uri="{FF2B5EF4-FFF2-40B4-BE49-F238E27FC236}">
                <a16:creationId xmlns:a16="http://schemas.microsoft.com/office/drawing/2014/main" id="{042A5F73-E125-4498-8875-EE94468D9B2F}"/>
              </a:ext>
            </a:extLst>
          </p:cNvPr>
          <p:cNvSpPr>
            <a:spLocks noGrp="1"/>
          </p:cNvSpPr>
          <p:nvPr>
            <p:ph type="title"/>
          </p:nvPr>
        </p:nvSpPr>
        <p:spPr>
          <a:xfrm>
            <a:off x="5297762" y="1053712"/>
            <a:ext cx="4656943" cy="1237002"/>
          </a:xfrm>
        </p:spPr>
        <p:txBody>
          <a:bodyPr>
            <a:normAutofit/>
          </a:bodyPr>
          <a:lstStyle/>
          <a:p>
            <a:r>
              <a:rPr lang="en-CA" b="1">
                <a:solidFill>
                  <a:srgbClr val="FFFFFF"/>
                </a:solidFill>
              </a:rPr>
              <a:t>Goats and Humans</a:t>
            </a:r>
          </a:p>
        </p:txBody>
      </p:sp>
      <p:sp>
        <p:nvSpPr>
          <p:cNvPr id="18" name="Content Placeholder 17">
            <a:extLst>
              <a:ext uri="{FF2B5EF4-FFF2-40B4-BE49-F238E27FC236}">
                <a16:creationId xmlns:a16="http://schemas.microsoft.com/office/drawing/2014/main" id="{94776BA7-0616-4CD9-967C-342120AAEDA2}"/>
              </a:ext>
            </a:extLst>
          </p:cNvPr>
          <p:cNvSpPr>
            <a:spLocks noGrp="1"/>
          </p:cNvSpPr>
          <p:nvPr>
            <p:ph idx="1"/>
          </p:nvPr>
        </p:nvSpPr>
        <p:spPr>
          <a:xfrm>
            <a:off x="5297762" y="2799889"/>
            <a:ext cx="5747187" cy="2987543"/>
          </a:xfrm>
        </p:spPr>
        <p:txBody>
          <a:bodyPr anchor="t">
            <a:normAutofit/>
          </a:bodyPr>
          <a:lstStyle/>
          <a:p>
            <a:pPr marL="342900" indent="-342900">
              <a:buAutoNum type="arabicParenR"/>
            </a:pPr>
            <a:r>
              <a:rPr lang="en-US" sz="2400" dirty="0">
                <a:solidFill>
                  <a:srgbClr val="FFFFFF"/>
                </a:solidFill>
              </a:rPr>
              <a:t>Goat Watching - </a:t>
            </a:r>
            <a:r>
              <a:rPr lang="en-CA" sz="2400" dirty="0">
                <a:solidFill>
                  <a:srgbClr val="FFFFFF"/>
                </a:solidFill>
              </a:rPr>
              <a:t>Viewing Mountain Goats is an important part of the wilderness experience for hikers.</a:t>
            </a:r>
          </a:p>
          <a:p>
            <a:pPr marL="342900" indent="-342900">
              <a:buAutoNum type="arabicParenR"/>
            </a:pPr>
            <a:endParaRPr lang="en-CA" sz="2400" dirty="0">
              <a:solidFill>
                <a:srgbClr val="FFFFFF"/>
              </a:solidFill>
            </a:endParaRPr>
          </a:p>
          <a:p>
            <a:pPr marL="342900" indent="-342900">
              <a:buAutoNum type="arabicParenR"/>
            </a:pPr>
            <a:r>
              <a:rPr lang="en-CA" sz="2400" dirty="0">
                <a:solidFill>
                  <a:srgbClr val="FFFFFF"/>
                </a:solidFill>
              </a:rPr>
              <a:t>Hunting – Game and Trophy hunting.</a:t>
            </a:r>
          </a:p>
        </p:txBody>
      </p:sp>
    </p:spTree>
    <p:extLst>
      <p:ext uri="{BB962C8B-B14F-4D97-AF65-F5344CB8AC3E}">
        <p14:creationId xmlns:p14="http://schemas.microsoft.com/office/powerpoint/2010/main" val="162288216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9228552E-C8B1-4A80-8448-0787CE0FC7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4">
            <a:extLst>
              <a:ext uri="{FF2B5EF4-FFF2-40B4-BE49-F238E27FC236}">
                <a16:creationId xmlns:a16="http://schemas.microsoft.com/office/drawing/2014/main" id="{B7D1ADD1-E2F3-46F8-937E-35BEF016513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2452" b="2548"/>
          <a:stretch/>
        </p:blipFill>
        <p:spPr>
          <a:xfrm>
            <a:off x="20" y="10"/>
            <a:ext cx="12191980" cy="6857990"/>
          </a:xfrm>
          <a:prstGeom prst="rect">
            <a:avLst/>
          </a:prstGeom>
        </p:spPr>
      </p:pic>
      <p:sp>
        <p:nvSpPr>
          <p:cNvPr id="2" name="Title 1">
            <a:extLst>
              <a:ext uri="{FF2B5EF4-FFF2-40B4-BE49-F238E27FC236}">
                <a16:creationId xmlns:a16="http://schemas.microsoft.com/office/drawing/2014/main" id="{2196CD48-B400-4FAF-93EA-C900B4DD5A95}"/>
              </a:ext>
            </a:extLst>
          </p:cNvPr>
          <p:cNvSpPr>
            <a:spLocks noGrp="1"/>
          </p:cNvSpPr>
          <p:nvPr>
            <p:ph type="title"/>
          </p:nvPr>
        </p:nvSpPr>
        <p:spPr>
          <a:xfrm>
            <a:off x="838200" y="365125"/>
            <a:ext cx="10515600" cy="1325563"/>
          </a:xfrm>
        </p:spPr>
        <p:txBody>
          <a:bodyPr>
            <a:normAutofit/>
          </a:bodyPr>
          <a:lstStyle/>
          <a:p>
            <a:r>
              <a:rPr lang="en-CA" b="1" dirty="0">
                <a:solidFill>
                  <a:srgbClr val="FFFFFF"/>
                </a:solidFill>
              </a:rPr>
              <a:t>Climate Change</a:t>
            </a:r>
          </a:p>
        </p:txBody>
      </p:sp>
      <p:sp>
        <p:nvSpPr>
          <p:cNvPr id="10" name="Content Placeholder 9">
            <a:extLst>
              <a:ext uri="{FF2B5EF4-FFF2-40B4-BE49-F238E27FC236}">
                <a16:creationId xmlns:a16="http://schemas.microsoft.com/office/drawing/2014/main" id="{462EFB67-885A-4996-B4CD-5AE04B15B8E7}"/>
              </a:ext>
            </a:extLst>
          </p:cNvPr>
          <p:cNvSpPr>
            <a:spLocks noGrp="1"/>
          </p:cNvSpPr>
          <p:nvPr>
            <p:ph idx="1"/>
          </p:nvPr>
        </p:nvSpPr>
        <p:spPr>
          <a:xfrm>
            <a:off x="838200" y="1825625"/>
            <a:ext cx="10515600" cy="4351338"/>
          </a:xfrm>
        </p:spPr>
        <p:txBody>
          <a:bodyPr>
            <a:normAutofit fontScale="85000" lnSpcReduction="20000"/>
          </a:bodyPr>
          <a:lstStyle/>
          <a:p>
            <a:r>
              <a:rPr lang="en-CA" dirty="0"/>
              <a:t>Mountain Goats rely on high, cool, rocky terrain for their survival (Crown of the Continent, 2017).</a:t>
            </a:r>
          </a:p>
          <a:p>
            <a:endParaRPr lang="en-CA" dirty="0"/>
          </a:p>
          <a:p>
            <a:r>
              <a:rPr lang="en-CA" dirty="0"/>
              <a:t>Because of Climate Change, glacier is currently experiencing warming three times the global average at higher elevations (Crown of the Continent, 2017).</a:t>
            </a:r>
          </a:p>
          <a:p>
            <a:endParaRPr lang="en-CA" dirty="0"/>
          </a:p>
          <a:p>
            <a:r>
              <a:rPr lang="en-CA" dirty="0"/>
              <a:t>Increased temperatures in the high peaks where Mountain Goats live may influence their habitat and diet (Defenders of Wildlife, 2018).</a:t>
            </a:r>
          </a:p>
          <a:p>
            <a:endParaRPr lang="en-CA" dirty="0"/>
          </a:p>
          <a:p>
            <a:r>
              <a:rPr lang="en-CA" dirty="0"/>
              <a:t>Mountain Goats normally reproduce at a slow rate, a small loss can be devastating to a population. The kids and yearlings are typically the most vulnerable as many of them do not survive the winter.</a:t>
            </a:r>
          </a:p>
          <a:p>
            <a:endParaRPr lang="en-US" dirty="0">
              <a:solidFill>
                <a:srgbClr val="FFFFFF"/>
              </a:solidFill>
            </a:endParaRPr>
          </a:p>
        </p:txBody>
      </p:sp>
    </p:spTree>
    <p:extLst>
      <p:ext uri="{BB962C8B-B14F-4D97-AF65-F5344CB8AC3E}">
        <p14:creationId xmlns:p14="http://schemas.microsoft.com/office/powerpoint/2010/main" val="3926555879"/>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2">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Content Placeholder 4">
            <a:extLst>
              <a:ext uri="{FF2B5EF4-FFF2-40B4-BE49-F238E27FC236}">
                <a16:creationId xmlns:a16="http://schemas.microsoft.com/office/drawing/2014/main" id="{45C5B425-E87B-4D77-9813-7933D304D12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22557" b="2443"/>
          <a:stretch/>
        </p:blipFill>
        <p:spPr>
          <a:xfrm>
            <a:off x="20" y="1"/>
            <a:ext cx="12191980" cy="6857999"/>
          </a:xfrm>
          <a:prstGeom prst="rect">
            <a:avLst/>
          </a:prstGeom>
        </p:spPr>
      </p:pic>
      <p:cxnSp>
        <p:nvCxnSpPr>
          <p:cNvPr id="58" name="Straight Connector 54">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76A7AF59-CF40-4F9B-A413-DA1C0D4CE514}"/>
              </a:ext>
            </a:extLst>
          </p:cNvPr>
          <p:cNvSpPr>
            <a:spLocks noGrp="1"/>
          </p:cNvSpPr>
          <p:nvPr>
            <p:ph type="title"/>
          </p:nvPr>
        </p:nvSpPr>
        <p:spPr>
          <a:xfrm>
            <a:off x="838201" y="1065862"/>
            <a:ext cx="3313164" cy="4726276"/>
          </a:xfrm>
        </p:spPr>
        <p:txBody>
          <a:bodyPr>
            <a:normAutofit/>
          </a:bodyPr>
          <a:lstStyle/>
          <a:p>
            <a:pPr algn="r"/>
            <a:r>
              <a:rPr lang="en-CA" sz="4000" b="1" dirty="0">
                <a:solidFill>
                  <a:srgbClr val="FFFFFF"/>
                </a:solidFill>
              </a:rPr>
              <a:t>Future Prediction for Distributional Changes</a:t>
            </a:r>
          </a:p>
        </p:txBody>
      </p:sp>
      <p:sp>
        <p:nvSpPr>
          <p:cNvPr id="48" name="Content Placeholder 9">
            <a:extLst>
              <a:ext uri="{FF2B5EF4-FFF2-40B4-BE49-F238E27FC236}">
                <a16:creationId xmlns:a16="http://schemas.microsoft.com/office/drawing/2014/main" id="{DD718EF3-A4A4-44E4-A450-CF9C7756731E}"/>
              </a:ext>
            </a:extLst>
          </p:cNvPr>
          <p:cNvSpPr>
            <a:spLocks noGrp="1"/>
          </p:cNvSpPr>
          <p:nvPr>
            <p:ph idx="1"/>
          </p:nvPr>
        </p:nvSpPr>
        <p:spPr>
          <a:xfrm>
            <a:off x="5155379" y="155541"/>
            <a:ext cx="6576279" cy="6297105"/>
          </a:xfrm>
        </p:spPr>
        <p:txBody>
          <a:bodyPr anchor="ctr">
            <a:normAutofit/>
          </a:bodyPr>
          <a:lstStyle/>
          <a:p>
            <a:r>
              <a:rPr lang="en-CA" sz="3200" dirty="0">
                <a:solidFill>
                  <a:srgbClr val="FFFFFF"/>
                </a:solidFill>
              </a:rPr>
              <a:t>Major activities that have threatened Mountain Goat distribution are generated by humans:</a:t>
            </a:r>
          </a:p>
          <a:p>
            <a:pPr marL="0" indent="0">
              <a:buNone/>
            </a:pPr>
            <a:endParaRPr lang="en-CA" sz="3200" dirty="0">
              <a:solidFill>
                <a:srgbClr val="FFFFFF"/>
              </a:solidFill>
            </a:endParaRPr>
          </a:p>
          <a:p>
            <a:pPr marL="457200" indent="-457200">
              <a:buAutoNum type="arabicParenR"/>
            </a:pPr>
            <a:r>
              <a:rPr lang="en-CA" sz="3200" dirty="0">
                <a:solidFill>
                  <a:srgbClr val="FFFFFF"/>
                </a:solidFill>
              </a:rPr>
              <a:t>Mining disturbance (British Columbia).</a:t>
            </a:r>
          </a:p>
          <a:p>
            <a:pPr marL="457200" indent="-457200">
              <a:buAutoNum type="arabicParenR"/>
            </a:pPr>
            <a:r>
              <a:rPr lang="en-CA" sz="3200" dirty="0">
                <a:solidFill>
                  <a:srgbClr val="FFFFFF"/>
                </a:solidFill>
              </a:rPr>
              <a:t>Unintended harassment of goats by helicopters.</a:t>
            </a:r>
          </a:p>
          <a:p>
            <a:pPr marL="457200" indent="-457200">
              <a:buAutoNum type="arabicParenR"/>
            </a:pPr>
            <a:r>
              <a:rPr lang="en-CA" sz="3200" dirty="0">
                <a:solidFill>
                  <a:srgbClr val="FFFFFF"/>
                </a:solidFill>
              </a:rPr>
              <a:t>Snowmobiles in some areas.</a:t>
            </a:r>
            <a:endParaRPr lang="en-US" sz="3200" dirty="0">
              <a:solidFill>
                <a:srgbClr val="FFFFFF"/>
              </a:solidFill>
            </a:endParaRPr>
          </a:p>
        </p:txBody>
      </p:sp>
    </p:spTree>
    <p:extLst>
      <p:ext uri="{BB962C8B-B14F-4D97-AF65-F5344CB8AC3E}">
        <p14:creationId xmlns:p14="http://schemas.microsoft.com/office/powerpoint/2010/main" val="102451767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0" name="Straight Arrow Connector 127">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91" name="Content Placeholder 4">
            <a:extLst>
              <a:ext uri="{FF2B5EF4-FFF2-40B4-BE49-F238E27FC236}">
                <a16:creationId xmlns:a16="http://schemas.microsoft.com/office/drawing/2014/main" id="{9DA9D6E0-E1BA-4115-A7F8-A0FC050BCF45}"/>
              </a:ext>
            </a:extLst>
          </p:cNvPr>
          <p:cNvPicPr>
            <a:picLocks noChangeAspect="1"/>
          </p:cNvPicPr>
          <p:nvPr/>
        </p:nvPicPr>
        <p:blipFill rotWithShape="1">
          <a:blip r:embed="rId2">
            <a:extLst>
              <a:ext uri="{28A0092B-C50C-407E-A947-70E740481C1C}">
                <a14:useLocalDpi xmlns:a14="http://schemas.microsoft.com/office/drawing/2010/main" val="0"/>
              </a:ext>
            </a:extLst>
          </a:blip>
          <a:srcRect l="12057" r="26267"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AE7B6084-A1FD-4522-9D41-B4B8D6A86714}"/>
              </a:ext>
            </a:extLst>
          </p:cNvPr>
          <p:cNvSpPr>
            <a:spLocks noGrp="1"/>
          </p:cNvSpPr>
          <p:nvPr>
            <p:ph type="title"/>
          </p:nvPr>
        </p:nvSpPr>
        <p:spPr>
          <a:xfrm>
            <a:off x="655320" y="365125"/>
            <a:ext cx="5120114" cy="1692794"/>
          </a:xfrm>
        </p:spPr>
        <p:txBody>
          <a:bodyPr>
            <a:normAutofit/>
          </a:bodyPr>
          <a:lstStyle/>
          <a:p>
            <a:r>
              <a:rPr lang="en-CA" sz="3700" b="1" dirty="0"/>
              <a:t>Management</a:t>
            </a:r>
            <a:br>
              <a:rPr lang="en-CA" sz="3700" b="1" dirty="0"/>
            </a:br>
            <a:r>
              <a:rPr lang="en-CA" sz="2800" b="1" dirty="0"/>
              <a:t>Some management goals</a:t>
            </a:r>
            <a:r>
              <a:rPr lang="en-CA" sz="3700" b="1" dirty="0"/>
              <a:t>:</a:t>
            </a:r>
          </a:p>
        </p:txBody>
      </p:sp>
      <p:sp>
        <p:nvSpPr>
          <p:cNvPr id="92" name="Content Placeholder 20">
            <a:extLst>
              <a:ext uri="{FF2B5EF4-FFF2-40B4-BE49-F238E27FC236}">
                <a16:creationId xmlns:a16="http://schemas.microsoft.com/office/drawing/2014/main" id="{7F687BC0-DFA8-451E-AB52-66530D787315}"/>
              </a:ext>
            </a:extLst>
          </p:cNvPr>
          <p:cNvSpPr>
            <a:spLocks noGrp="1"/>
          </p:cNvSpPr>
          <p:nvPr>
            <p:ph idx="1"/>
          </p:nvPr>
        </p:nvSpPr>
        <p:spPr>
          <a:xfrm>
            <a:off x="259237" y="2575033"/>
            <a:ext cx="5516197" cy="4179271"/>
          </a:xfrm>
        </p:spPr>
        <p:txBody>
          <a:bodyPr>
            <a:normAutofit/>
          </a:bodyPr>
          <a:lstStyle/>
          <a:p>
            <a:pPr marL="342900" indent="-342900">
              <a:buFont typeface="+mj-lt"/>
              <a:buAutoNum type="arabicParenR"/>
            </a:pPr>
            <a:r>
              <a:rPr lang="en-CA" sz="1800" dirty="0"/>
              <a:t>Maintenance of viable, productive and interconnected populations of Mountain Goats throughout their ranges (William et al., 2003).</a:t>
            </a:r>
          </a:p>
          <a:p>
            <a:pPr marL="342900" indent="-342900">
              <a:buFont typeface="+mj-lt"/>
              <a:buAutoNum type="arabicParenR"/>
            </a:pPr>
            <a:endParaRPr lang="en-CA" sz="1800" dirty="0"/>
          </a:p>
          <a:p>
            <a:pPr marL="342900" indent="-342900">
              <a:buFont typeface="+mj-lt"/>
              <a:buAutoNum type="arabicParenR"/>
            </a:pPr>
            <a:r>
              <a:rPr lang="en-CA" sz="1800" dirty="0"/>
              <a:t>Maintenance of viable, productive and interconnected habitats for Mountain Goats throughout their ranges (William et al., 2003).</a:t>
            </a:r>
          </a:p>
          <a:p>
            <a:pPr marL="342900" indent="-342900">
              <a:buFont typeface="+mj-lt"/>
              <a:buAutoNum type="arabicParenR"/>
            </a:pPr>
            <a:endParaRPr lang="en-CA" sz="1800" dirty="0"/>
          </a:p>
          <a:p>
            <a:pPr marL="342900" indent="-342900">
              <a:buFont typeface="+mj-lt"/>
              <a:buAutoNum type="arabicParenR"/>
            </a:pPr>
            <a:r>
              <a:rPr lang="en-CA" sz="1800" dirty="0"/>
              <a:t>Provision of opportunities for Mountain Goat education, study of Mountain Goats to help increase our knowledge and enhance the conservation and management of the species (William et al., 2003).</a:t>
            </a:r>
            <a:endParaRPr lang="en-US" sz="1800" dirty="0"/>
          </a:p>
        </p:txBody>
      </p:sp>
    </p:spTree>
    <p:extLst>
      <p:ext uri="{BB962C8B-B14F-4D97-AF65-F5344CB8AC3E}">
        <p14:creationId xmlns:p14="http://schemas.microsoft.com/office/powerpoint/2010/main" val="414755082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56C20283-73E0-40EC-8AD8-057F581F64C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8">
            <a:extLst>
              <a:ext uri="{FF2B5EF4-FFF2-40B4-BE49-F238E27FC236}">
                <a16:creationId xmlns:a16="http://schemas.microsoft.com/office/drawing/2014/main" id="{3FCC729B-E528-40C3-82D3-BA4375575E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6">
            <a:extLst>
              <a:ext uri="{FF2B5EF4-FFF2-40B4-BE49-F238E27FC236}">
                <a16:creationId xmlns:a16="http://schemas.microsoft.com/office/drawing/2014/main" id="{58F1FB8D-1842-4A04-998D-6CF047AB27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Content Placeholder 4">
            <a:extLst>
              <a:ext uri="{FF2B5EF4-FFF2-40B4-BE49-F238E27FC236}">
                <a16:creationId xmlns:a16="http://schemas.microsoft.com/office/drawing/2014/main" id="{BB2E6309-C8FE-4C8D-9D36-6A2D0A3880DA}"/>
              </a:ext>
            </a:extLst>
          </p:cNvPr>
          <p:cNvPicPr>
            <a:picLocks noChangeAspect="1"/>
          </p:cNvPicPr>
          <p:nvPr/>
        </p:nvPicPr>
        <p:blipFill rotWithShape="1">
          <a:blip r:embed="rId2">
            <a:extLst>
              <a:ext uri="{28A0092B-C50C-407E-A947-70E740481C1C}">
                <a14:useLocalDpi xmlns:a14="http://schemas.microsoft.com/office/drawing/2010/main" val="0"/>
              </a:ext>
            </a:extLst>
          </a:blip>
          <a:srcRect l="13469" r="27678" b="2"/>
          <a:stretch/>
        </p:blipFill>
        <p:spPr>
          <a:xfrm>
            <a:off x="207528" y="1478693"/>
            <a:ext cx="3698489" cy="4210384"/>
          </a:xfrm>
          <a:prstGeom prst="rect">
            <a:avLst/>
          </a:prstGeom>
        </p:spPr>
      </p:pic>
      <p:sp>
        <p:nvSpPr>
          <p:cNvPr id="2" name="Title 1">
            <a:extLst>
              <a:ext uri="{FF2B5EF4-FFF2-40B4-BE49-F238E27FC236}">
                <a16:creationId xmlns:a16="http://schemas.microsoft.com/office/drawing/2014/main" id="{008821D2-434C-4BC6-8D70-D8E5A476621B}"/>
              </a:ext>
            </a:extLst>
          </p:cNvPr>
          <p:cNvSpPr>
            <a:spLocks noGrp="1"/>
          </p:cNvSpPr>
          <p:nvPr>
            <p:ph type="title"/>
          </p:nvPr>
        </p:nvSpPr>
        <p:spPr>
          <a:xfrm>
            <a:off x="4450027" y="18256"/>
            <a:ext cx="3624032" cy="947991"/>
          </a:xfrm>
        </p:spPr>
        <p:txBody>
          <a:bodyPr>
            <a:normAutofit/>
          </a:bodyPr>
          <a:lstStyle/>
          <a:p>
            <a:r>
              <a:rPr lang="en-CA" b="1" dirty="0"/>
              <a:t>Objective</a:t>
            </a:r>
          </a:p>
        </p:txBody>
      </p:sp>
      <p:sp>
        <p:nvSpPr>
          <p:cNvPr id="17" name="Content Placeholder 9">
            <a:extLst>
              <a:ext uri="{FF2B5EF4-FFF2-40B4-BE49-F238E27FC236}">
                <a16:creationId xmlns:a16="http://schemas.microsoft.com/office/drawing/2014/main" id="{349DDB4B-1784-4947-A13A-6B2666555BDC}"/>
              </a:ext>
            </a:extLst>
          </p:cNvPr>
          <p:cNvSpPr>
            <a:spLocks noGrp="1"/>
          </p:cNvSpPr>
          <p:nvPr>
            <p:ph idx="1"/>
          </p:nvPr>
        </p:nvSpPr>
        <p:spPr>
          <a:xfrm>
            <a:off x="4387515" y="1046375"/>
            <a:ext cx="7560959" cy="5269584"/>
          </a:xfrm>
        </p:spPr>
        <p:txBody>
          <a:bodyPr>
            <a:normAutofit/>
          </a:bodyPr>
          <a:lstStyle/>
          <a:p>
            <a:r>
              <a:rPr lang="en-US" sz="1900" dirty="0"/>
              <a:t>Goal 1: </a:t>
            </a:r>
            <a:br>
              <a:rPr lang="en-CA" sz="1900" dirty="0"/>
            </a:br>
            <a:br>
              <a:rPr lang="en-CA" sz="1900" dirty="0"/>
            </a:br>
            <a:r>
              <a:rPr lang="en-CA" sz="1900" dirty="0"/>
              <a:t>Monitor the distribution, size and age-sex structure of  Mountain Goat populations in each management area with the use of established survey protocols and frequencies.</a:t>
            </a:r>
          </a:p>
          <a:p>
            <a:endParaRPr lang="en-CA" sz="1900" dirty="0"/>
          </a:p>
          <a:p>
            <a:r>
              <a:rPr lang="en-CA" sz="1900" dirty="0"/>
              <a:t>Goal 2:</a:t>
            </a:r>
            <a:br>
              <a:rPr lang="en-CA" sz="1900" dirty="0"/>
            </a:br>
            <a:br>
              <a:rPr lang="en-CA" sz="1900" dirty="0"/>
            </a:br>
            <a:r>
              <a:rPr lang="en-CA" sz="1900" dirty="0"/>
              <a:t>Develop habitat management strategies to protect sufficient habitat to support summer and winter populations for each population area (William et al., 2003).</a:t>
            </a:r>
          </a:p>
          <a:p>
            <a:endParaRPr lang="en-CA" sz="1900" dirty="0"/>
          </a:p>
          <a:p>
            <a:r>
              <a:rPr lang="en-CA" sz="1900" dirty="0"/>
              <a:t>Goal 3:</a:t>
            </a:r>
            <a:br>
              <a:rPr lang="en-CA" sz="1900" dirty="0"/>
            </a:br>
            <a:br>
              <a:rPr lang="en-CA" sz="1900" dirty="0"/>
            </a:br>
            <a:r>
              <a:rPr lang="en-CA" sz="1900" dirty="0"/>
              <a:t>Partner with post-secondary institutions to foster graduate research on Mountain Goats and provide the necessary logistical and professional support needed for these research projects (William et al., 2003).</a:t>
            </a:r>
            <a:endParaRPr lang="en-US" sz="1900" dirty="0"/>
          </a:p>
        </p:txBody>
      </p:sp>
    </p:spTree>
    <p:extLst>
      <p:ext uri="{BB962C8B-B14F-4D97-AF65-F5344CB8AC3E}">
        <p14:creationId xmlns:p14="http://schemas.microsoft.com/office/powerpoint/2010/main" val="175385842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5">
            <a:extLst>
              <a:ext uri="{FF2B5EF4-FFF2-40B4-BE49-F238E27FC236}">
                <a16:creationId xmlns:a16="http://schemas.microsoft.com/office/drawing/2014/main" id="{9228552E-C8B1-4A80-8448-0787CE0FC7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descr="A goat standing on a rock&#10;&#10;Description generated with very high confidence">
            <a:extLst>
              <a:ext uri="{FF2B5EF4-FFF2-40B4-BE49-F238E27FC236}">
                <a16:creationId xmlns:a16="http://schemas.microsoft.com/office/drawing/2014/main" id="{5833F2E5-A734-4703-AD0E-CFE4574B549C}"/>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5140" b="273"/>
          <a:stretch/>
        </p:blipFill>
        <p:spPr>
          <a:xfrm>
            <a:off x="20" y="10"/>
            <a:ext cx="12191980" cy="6857990"/>
          </a:xfrm>
          <a:prstGeom prst="rect">
            <a:avLst/>
          </a:prstGeom>
        </p:spPr>
      </p:pic>
      <p:sp>
        <p:nvSpPr>
          <p:cNvPr id="2" name="Title 1">
            <a:extLst>
              <a:ext uri="{FF2B5EF4-FFF2-40B4-BE49-F238E27FC236}">
                <a16:creationId xmlns:a16="http://schemas.microsoft.com/office/drawing/2014/main" id="{135812D8-6E5F-4FB1-A65A-531FA2CCB160}"/>
              </a:ext>
            </a:extLst>
          </p:cNvPr>
          <p:cNvSpPr>
            <a:spLocks noGrp="1"/>
          </p:cNvSpPr>
          <p:nvPr>
            <p:ph type="title"/>
          </p:nvPr>
        </p:nvSpPr>
        <p:spPr>
          <a:xfrm>
            <a:off x="838200" y="219009"/>
            <a:ext cx="4081463" cy="779463"/>
          </a:xfrm>
        </p:spPr>
        <p:txBody>
          <a:bodyPr>
            <a:normAutofit/>
          </a:bodyPr>
          <a:lstStyle/>
          <a:p>
            <a:r>
              <a:rPr lang="en-CA" b="1" dirty="0">
                <a:solidFill>
                  <a:srgbClr val="FFFFFF"/>
                </a:solidFill>
              </a:rPr>
              <a:t>Conservation</a:t>
            </a:r>
          </a:p>
        </p:txBody>
      </p:sp>
      <p:sp>
        <p:nvSpPr>
          <p:cNvPr id="21" name="Content Placeholder 9">
            <a:extLst>
              <a:ext uri="{FF2B5EF4-FFF2-40B4-BE49-F238E27FC236}">
                <a16:creationId xmlns:a16="http://schemas.microsoft.com/office/drawing/2014/main" id="{F5C62277-7B0B-4CD3-886B-30DB6B4D8F72}"/>
              </a:ext>
            </a:extLst>
          </p:cNvPr>
          <p:cNvSpPr>
            <a:spLocks noGrp="1"/>
          </p:cNvSpPr>
          <p:nvPr>
            <p:ph idx="1"/>
          </p:nvPr>
        </p:nvSpPr>
        <p:spPr>
          <a:xfrm>
            <a:off x="838200" y="1117076"/>
            <a:ext cx="10515600" cy="5382705"/>
          </a:xfrm>
        </p:spPr>
        <p:txBody>
          <a:bodyPr>
            <a:normAutofit fontScale="92500" lnSpcReduction="10000"/>
          </a:bodyPr>
          <a:lstStyle/>
          <a:p>
            <a:r>
              <a:rPr lang="en-CA" dirty="0">
                <a:solidFill>
                  <a:srgbClr val="FFFFFF"/>
                </a:solidFill>
              </a:rPr>
              <a:t>Prescribed burning to help the recovery of goat populations (Ministry of Environment, Lands and Parks, 2000).</a:t>
            </a:r>
          </a:p>
          <a:p>
            <a:endParaRPr lang="en-CA" dirty="0">
              <a:solidFill>
                <a:srgbClr val="FFFFFF"/>
              </a:solidFill>
            </a:endParaRPr>
          </a:p>
          <a:p>
            <a:r>
              <a:rPr lang="en-CA" dirty="0">
                <a:solidFill>
                  <a:srgbClr val="FFFFFF"/>
                </a:solidFill>
              </a:rPr>
              <a:t>Regular monitoring of goat numbers. </a:t>
            </a:r>
          </a:p>
          <a:p>
            <a:endParaRPr lang="en-CA" dirty="0">
              <a:solidFill>
                <a:srgbClr val="FFFFFF"/>
              </a:solidFill>
            </a:endParaRPr>
          </a:p>
          <a:p>
            <a:r>
              <a:rPr lang="en-CA" dirty="0">
                <a:solidFill>
                  <a:srgbClr val="FFFFFF"/>
                </a:solidFill>
              </a:rPr>
              <a:t>Careful control of hunting and poaching. </a:t>
            </a:r>
          </a:p>
          <a:p>
            <a:endParaRPr lang="en-CA" dirty="0">
              <a:solidFill>
                <a:srgbClr val="FFFFFF"/>
              </a:solidFill>
            </a:endParaRPr>
          </a:p>
          <a:p>
            <a:r>
              <a:rPr lang="en-CA" dirty="0">
                <a:solidFill>
                  <a:srgbClr val="FFFFFF"/>
                </a:solidFill>
              </a:rPr>
              <a:t>Continued protection of habitat. </a:t>
            </a:r>
          </a:p>
          <a:p>
            <a:endParaRPr lang="en-CA" dirty="0">
              <a:solidFill>
                <a:srgbClr val="FFFFFF"/>
              </a:solidFill>
            </a:endParaRPr>
          </a:p>
          <a:p>
            <a:r>
              <a:rPr lang="en-CA" dirty="0">
                <a:solidFill>
                  <a:srgbClr val="FFFFFF"/>
                </a:solidFill>
              </a:rPr>
              <a:t>Controlling other human actions that deteriorate goat’s wellbeing like, controlling of helicopter flights, motor vehicle access, snowmobiles, and human recreational activities (Ministry of Environment, Lands and Parks, 2000).</a:t>
            </a:r>
            <a:endParaRPr lang="en-US" dirty="0">
              <a:solidFill>
                <a:srgbClr val="FFFFFF"/>
              </a:solidFill>
            </a:endParaRPr>
          </a:p>
        </p:txBody>
      </p:sp>
    </p:spTree>
    <p:extLst>
      <p:ext uri="{BB962C8B-B14F-4D97-AF65-F5344CB8AC3E}">
        <p14:creationId xmlns:p14="http://schemas.microsoft.com/office/powerpoint/2010/main" val="9062720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D7369B-25A7-4424-A607-26583B704EB5}"/>
              </a:ext>
            </a:extLst>
          </p:cNvPr>
          <p:cNvSpPr>
            <a:spLocks noGrp="1"/>
          </p:cNvSpPr>
          <p:nvPr>
            <p:ph idx="1"/>
          </p:nvPr>
        </p:nvSpPr>
        <p:spPr>
          <a:xfrm>
            <a:off x="838200" y="2286000"/>
            <a:ext cx="10515600" cy="1753385"/>
          </a:xfrm>
        </p:spPr>
        <p:txBody>
          <a:bodyPr>
            <a:normAutofit/>
          </a:bodyPr>
          <a:lstStyle/>
          <a:p>
            <a:pPr marL="0" indent="0" algn="ctr">
              <a:buNone/>
            </a:pPr>
            <a:r>
              <a:rPr lang="en-CA" sz="9600" b="1" dirty="0"/>
              <a:t>Thank You!</a:t>
            </a:r>
          </a:p>
        </p:txBody>
      </p:sp>
    </p:spTree>
    <p:extLst>
      <p:ext uri="{BB962C8B-B14F-4D97-AF65-F5344CB8AC3E}">
        <p14:creationId xmlns:p14="http://schemas.microsoft.com/office/powerpoint/2010/main" val="6012009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6715-542F-447B-A134-CCAAB04C5C63}"/>
              </a:ext>
            </a:extLst>
          </p:cNvPr>
          <p:cNvSpPr>
            <a:spLocks noGrp="1"/>
          </p:cNvSpPr>
          <p:nvPr>
            <p:ph type="title"/>
          </p:nvPr>
        </p:nvSpPr>
        <p:spPr>
          <a:xfrm>
            <a:off x="838200" y="365126"/>
            <a:ext cx="2640291" cy="544562"/>
          </a:xfrm>
        </p:spPr>
        <p:txBody>
          <a:bodyPr>
            <a:normAutofit fontScale="90000"/>
          </a:bodyPr>
          <a:lstStyle/>
          <a:p>
            <a:r>
              <a:rPr lang="en-CA" b="1" dirty="0"/>
              <a:t>References</a:t>
            </a:r>
          </a:p>
        </p:txBody>
      </p:sp>
      <p:sp>
        <p:nvSpPr>
          <p:cNvPr id="3" name="Content Placeholder 2">
            <a:extLst>
              <a:ext uri="{FF2B5EF4-FFF2-40B4-BE49-F238E27FC236}">
                <a16:creationId xmlns:a16="http://schemas.microsoft.com/office/drawing/2014/main" id="{ECEDFA96-EDA5-419B-A4D6-3591E50C4718}"/>
              </a:ext>
            </a:extLst>
          </p:cNvPr>
          <p:cNvSpPr>
            <a:spLocks noGrp="1"/>
          </p:cNvSpPr>
          <p:nvPr>
            <p:ph idx="1"/>
          </p:nvPr>
        </p:nvSpPr>
        <p:spPr>
          <a:xfrm>
            <a:off x="838200" y="1036948"/>
            <a:ext cx="10515600" cy="5552388"/>
          </a:xfrm>
        </p:spPr>
        <p:txBody>
          <a:bodyPr>
            <a:normAutofit/>
          </a:bodyPr>
          <a:lstStyle/>
          <a:p>
            <a:r>
              <a:rPr lang="en-CA" sz="1500" dirty="0"/>
              <a:t>Nowak, R. M. [editor]. 1991. Walker's Mammals of the World (Fifth Edition). Baltimore: The Johns Hopkins University Press.</a:t>
            </a:r>
          </a:p>
          <a:p>
            <a:r>
              <a:rPr lang="en-CA" sz="1500" dirty="0"/>
              <a:t>E.J. </a:t>
            </a:r>
            <a:r>
              <a:rPr lang="en-CA" sz="1500" dirty="0" err="1"/>
              <a:t>Hugghins</a:t>
            </a:r>
            <a:r>
              <a:rPr lang="en-CA" sz="1500" dirty="0"/>
              <a:t>, and A.H. Richardson. 1971. Parasites and pesticide residues of mountain goats in South Dakota. Journal of Wildlife Management 35:94-103.</a:t>
            </a:r>
          </a:p>
          <a:p>
            <a:r>
              <a:rPr lang="en-CA" sz="1500" dirty="0" err="1"/>
              <a:t>Côté</a:t>
            </a:r>
            <a:r>
              <a:rPr lang="en-CA" sz="1500" dirty="0"/>
              <a:t>, S.D. 1996. Mountain goat responses to helicopter disturbance. Wildlife Society Bulletin 24:681-685.</a:t>
            </a:r>
          </a:p>
          <a:p>
            <a:r>
              <a:rPr lang="en-CA" sz="1500" dirty="0" err="1"/>
              <a:t>Festa-Bianchet</a:t>
            </a:r>
            <a:r>
              <a:rPr lang="en-CA" sz="1500" dirty="0"/>
              <a:t>, M., M. Urquhart, and K.G. Smith. 1994. Mountain goat recruitment: kid production and survival to breeding age. Canadian Journal of Zoology 72:22-27.</a:t>
            </a:r>
          </a:p>
          <a:p>
            <a:r>
              <a:rPr lang="en-CA" sz="1500" dirty="0"/>
              <a:t>Hibbs, L.D. 1966. A literature review on mountain goat ecology. Colorado Cooperative Wildlife Research Unit Special Report No. 8. 23 p.</a:t>
            </a:r>
          </a:p>
          <a:p>
            <a:r>
              <a:rPr lang="en-CA" sz="1500" dirty="0"/>
              <a:t>Hall, W.K. 1977. Status and management of the Rocky Mountain goat, </a:t>
            </a:r>
            <a:r>
              <a:rPr lang="en-CA" sz="1500" i="1" dirty="0"/>
              <a:t>Oreamnos americanus</a:t>
            </a:r>
            <a:r>
              <a:rPr lang="en-CA" sz="1500" dirty="0"/>
              <a:t>, in the province of Alberta. Pages 8-14 </a:t>
            </a:r>
            <a:r>
              <a:rPr lang="en-CA" sz="1500" i="1" dirty="0"/>
              <a:t>in </a:t>
            </a:r>
            <a:r>
              <a:rPr lang="en-CA" sz="1500" dirty="0"/>
              <a:t>W. Samuel and W.G. Macgregor, editors. Proceedings of the First International Mountain Goat Symposium. British Columbia Fish and Wildlife Branch, Victoria.</a:t>
            </a:r>
          </a:p>
          <a:p>
            <a:r>
              <a:rPr lang="en-CA" sz="1500" dirty="0"/>
              <a:t>Gonzalez-</a:t>
            </a:r>
            <a:r>
              <a:rPr lang="en-CA" sz="1500" dirty="0" err="1"/>
              <a:t>Voyer</a:t>
            </a:r>
            <a:r>
              <a:rPr lang="en-CA" sz="1500" dirty="0"/>
              <a:t>, A., M. </a:t>
            </a:r>
            <a:r>
              <a:rPr lang="en-CA" sz="1500" dirty="0" err="1"/>
              <a:t>Festa-Bianchet</a:t>
            </a:r>
            <a:r>
              <a:rPr lang="en-CA" sz="1500" dirty="0"/>
              <a:t>, and K.G. Smith. 2001. Efficiency of aerial surveys of mountain goats. Wildlife Society Bulletin 29:140-144.</a:t>
            </a:r>
          </a:p>
          <a:p>
            <a:r>
              <a:rPr lang="en-CA" sz="1500" dirty="0" err="1"/>
              <a:t>DeBock</a:t>
            </a:r>
            <a:r>
              <a:rPr lang="en-CA" sz="1500" dirty="0"/>
              <a:t>, E.A. 1970. On the behavior of the mountain goat (</a:t>
            </a:r>
            <a:r>
              <a:rPr lang="en-CA" sz="1500" i="1" dirty="0"/>
              <a:t>Oreamnos americanus</a:t>
            </a:r>
            <a:r>
              <a:rPr lang="en-CA" sz="1500" dirty="0"/>
              <a:t>) in Kootenay National Park. M.S. Thesis, University of Alberta, Edmonton. 168 p.</a:t>
            </a:r>
            <a:endParaRPr lang="en-CA" sz="1500" dirty="0">
              <a:hlinkClick r:id="rId2"/>
            </a:endParaRPr>
          </a:p>
          <a:p>
            <a:r>
              <a:rPr lang="en-CA" sz="1500" dirty="0">
                <a:hlinkClick r:id="rId2"/>
              </a:rPr>
              <a:t>https://defenders.org/mountain-goat/basic-facts</a:t>
            </a:r>
          </a:p>
          <a:p>
            <a:r>
              <a:rPr lang="en-CA" sz="1500" dirty="0">
                <a:hlinkClick r:id="rId2"/>
              </a:rPr>
              <a:t>https://gohunt-assets.s3.amazonaws.com/media/mountain-goat_0.jpg</a:t>
            </a:r>
            <a:endParaRPr lang="en-CA" sz="1500" dirty="0"/>
          </a:p>
          <a:p>
            <a:r>
              <a:rPr lang="en-CA" sz="1500" dirty="0">
                <a:hlinkClick r:id="rId3"/>
              </a:rPr>
              <a:t>http://www.earthisland.org/journal/index.php/elist/eListRead/nonnative_species_are_posing_management_challenges_in_parks_across_the_us/</a:t>
            </a:r>
            <a:endParaRPr lang="en-CA" sz="1500" dirty="0"/>
          </a:p>
          <a:p>
            <a:endParaRPr lang="en-CA" dirty="0"/>
          </a:p>
        </p:txBody>
      </p:sp>
    </p:spTree>
    <p:extLst>
      <p:ext uri="{BB962C8B-B14F-4D97-AF65-F5344CB8AC3E}">
        <p14:creationId xmlns:p14="http://schemas.microsoft.com/office/powerpoint/2010/main" val="22433274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4" descr="An animal looking at the camera&#10;&#10;Description generated with very high confidence">
            <a:extLst>
              <a:ext uri="{FF2B5EF4-FFF2-40B4-BE49-F238E27FC236}">
                <a16:creationId xmlns:a16="http://schemas.microsoft.com/office/drawing/2014/main" id="{ED7A49E1-BF68-48D9-A974-9B129A441F15}"/>
              </a:ext>
            </a:extLst>
          </p:cNvPr>
          <p:cNvPicPr>
            <a:picLocks noChangeAspect="1"/>
          </p:cNvPicPr>
          <p:nvPr/>
        </p:nvPicPr>
        <p:blipFill rotWithShape="1">
          <a:blip r:embed="rId2">
            <a:extLst>
              <a:ext uri="{28A0092B-C50C-407E-A947-70E740481C1C}">
                <a14:useLocalDpi xmlns:a14="http://schemas.microsoft.com/office/drawing/2010/main" val="0"/>
              </a:ext>
            </a:extLst>
          </a:blip>
          <a:srcRect l="1164" r="25047" b="2"/>
          <a:stretch/>
        </p:blipFill>
        <p:spPr>
          <a:xfrm>
            <a:off x="4639056" y="10"/>
            <a:ext cx="7552944" cy="6857990"/>
          </a:xfrm>
          <a:prstGeom prst="rect">
            <a:avLst/>
          </a:prstGeom>
          <a:effectLst/>
        </p:spPr>
      </p:pic>
      <p:sp>
        <p:nvSpPr>
          <p:cNvPr id="18" name="Content Placeholder 9">
            <a:extLst>
              <a:ext uri="{FF2B5EF4-FFF2-40B4-BE49-F238E27FC236}">
                <a16:creationId xmlns:a16="http://schemas.microsoft.com/office/drawing/2014/main" id="{A6722842-A73E-4837-8980-5EB9268E7FF3}"/>
              </a:ext>
            </a:extLst>
          </p:cNvPr>
          <p:cNvSpPr>
            <a:spLocks noGrp="1"/>
          </p:cNvSpPr>
          <p:nvPr>
            <p:ph idx="1"/>
          </p:nvPr>
        </p:nvSpPr>
        <p:spPr>
          <a:xfrm>
            <a:off x="174396" y="2787192"/>
            <a:ext cx="4173135" cy="1134359"/>
          </a:xfrm>
        </p:spPr>
        <p:txBody>
          <a:bodyPr>
            <a:normAutofit/>
          </a:bodyPr>
          <a:lstStyle/>
          <a:p>
            <a:pPr marL="0" indent="0">
              <a:buNone/>
            </a:pPr>
            <a:r>
              <a:rPr lang="en-US" sz="6600" b="1" dirty="0"/>
              <a:t>Questions!</a:t>
            </a:r>
          </a:p>
          <a:p>
            <a:pPr marL="0" indent="0">
              <a:buNone/>
            </a:pPr>
            <a:endParaRPr lang="en-US" sz="1800" dirty="0"/>
          </a:p>
        </p:txBody>
      </p:sp>
    </p:spTree>
    <p:extLst>
      <p:ext uri="{BB962C8B-B14F-4D97-AF65-F5344CB8AC3E}">
        <p14:creationId xmlns:p14="http://schemas.microsoft.com/office/powerpoint/2010/main" val="30477285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B810C-F679-4515-8773-4E8A2175B5B0}"/>
              </a:ext>
            </a:extLst>
          </p:cNvPr>
          <p:cNvSpPr>
            <a:spLocks noGrp="1"/>
          </p:cNvSpPr>
          <p:nvPr>
            <p:ph type="title"/>
          </p:nvPr>
        </p:nvSpPr>
        <p:spPr/>
        <p:txBody>
          <a:bodyPr/>
          <a:lstStyle/>
          <a:p>
            <a:r>
              <a:rPr lang="en-CA" dirty="0"/>
              <a:t>Taxonomy </a:t>
            </a:r>
          </a:p>
        </p:txBody>
      </p:sp>
      <p:graphicFrame>
        <p:nvGraphicFramePr>
          <p:cNvPr id="6" name="Content Placeholder 5">
            <a:extLst>
              <a:ext uri="{FF2B5EF4-FFF2-40B4-BE49-F238E27FC236}">
                <a16:creationId xmlns:a16="http://schemas.microsoft.com/office/drawing/2014/main" id="{12B5FED6-01C9-40E4-A55B-AD0CF5E4E88A}"/>
              </a:ext>
            </a:extLst>
          </p:cNvPr>
          <p:cNvGraphicFramePr>
            <a:graphicFrameLocks noGrp="1"/>
          </p:cNvGraphicFramePr>
          <p:nvPr>
            <p:ph idx="1"/>
            <p:extLst>
              <p:ext uri="{D42A27DB-BD31-4B8C-83A1-F6EECF244321}">
                <p14:modId xmlns:p14="http://schemas.microsoft.com/office/powerpoint/2010/main" val="2236063958"/>
              </p:ext>
            </p:extLst>
          </p:nvPr>
        </p:nvGraphicFramePr>
        <p:xfrm>
          <a:off x="838200" y="1825625"/>
          <a:ext cx="10515603" cy="1280160"/>
        </p:xfrm>
        <a:graphic>
          <a:graphicData uri="http://schemas.openxmlformats.org/drawingml/2006/table">
            <a:tbl>
              <a:tblPr firstRow="1" bandRow="1">
                <a:effectLst>
                  <a:reflection blurRad="6350" stA="50000" endA="300" endPos="55500" dist="101600" dir="5400000" sy="-100000" algn="bl" rotWithShape="0"/>
                </a:effectLst>
                <a:tableStyleId>{5C22544A-7EE6-4342-B048-85BDC9FD1C3A}</a:tableStyleId>
              </a:tblPr>
              <a:tblGrid>
                <a:gridCol w="1502229">
                  <a:extLst>
                    <a:ext uri="{9D8B030D-6E8A-4147-A177-3AD203B41FA5}">
                      <a16:colId xmlns:a16="http://schemas.microsoft.com/office/drawing/2014/main" val="4228657148"/>
                    </a:ext>
                  </a:extLst>
                </a:gridCol>
                <a:gridCol w="1502229">
                  <a:extLst>
                    <a:ext uri="{9D8B030D-6E8A-4147-A177-3AD203B41FA5}">
                      <a16:colId xmlns:a16="http://schemas.microsoft.com/office/drawing/2014/main" val="87442652"/>
                    </a:ext>
                  </a:extLst>
                </a:gridCol>
                <a:gridCol w="1502229">
                  <a:extLst>
                    <a:ext uri="{9D8B030D-6E8A-4147-A177-3AD203B41FA5}">
                      <a16:colId xmlns:a16="http://schemas.microsoft.com/office/drawing/2014/main" val="1258533418"/>
                    </a:ext>
                  </a:extLst>
                </a:gridCol>
                <a:gridCol w="1502229">
                  <a:extLst>
                    <a:ext uri="{9D8B030D-6E8A-4147-A177-3AD203B41FA5}">
                      <a16:colId xmlns:a16="http://schemas.microsoft.com/office/drawing/2014/main" val="3198821865"/>
                    </a:ext>
                  </a:extLst>
                </a:gridCol>
                <a:gridCol w="1502229">
                  <a:extLst>
                    <a:ext uri="{9D8B030D-6E8A-4147-A177-3AD203B41FA5}">
                      <a16:colId xmlns:a16="http://schemas.microsoft.com/office/drawing/2014/main" val="3845734636"/>
                    </a:ext>
                  </a:extLst>
                </a:gridCol>
                <a:gridCol w="1502229">
                  <a:extLst>
                    <a:ext uri="{9D8B030D-6E8A-4147-A177-3AD203B41FA5}">
                      <a16:colId xmlns:a16="http://schemas.microsoft.com/office/drawing/2014/main" val="3673288486"/>
                    </a:ext>
                  </a:extLst>
                </a:gridCol>
                <a:gridCol w="1502229">
                  <a:extLst>
                    <a:ext uri="{9D8B030D-6E8A-4147-A177-3AD203B41FA5}">
                      <a16:colId xmlns:a16="http://schemas.microsoft.com/office/drawing/2014/main" val="461799010"/>
                    </a:ext>
                  </a:extLst>
                </a:gridCol>
              </a:tblGrid>
              <a:tr h="370840">
                <a:tc>
                  <a:txBody>
                    <a:bodyPr/>
                    <a:lstStyle/>
                    <a:p>
                      <a:r>
                        <a:rPr lang="en-CA" dirty="0"/>
                        <a:t>Kingdom</a:t>
                      </a:r>
                    </a:p>
                  </a:txBody>
                  <a:tcPr/>
                </a:tc>
                <a:tc>
                  <a:txBody>
                    <a:bodyPr/>
                    <a:lstStyle/>
                    <a:p>
                      <a:r>
                        <a:rPr lang="en-CA" dirty="0"/>
                        <a:t>Phylum</a:t>
                      </a:r>
                    </a:p>
                  </a:txBody>
                  <a:tcPr/>
                </a:tc>
                <a:tc>
                  <a:txBody>
                    <a:bodyPr/>
                    <a:lstStyle/>
                    <a:p>
                      <a:r>
                        <a:rPr lang="en-CA" dirty="0"/>
                        <a:t>Class</a:t>
                      </a:r>
                    </a:p>
                  </a:txBody>
                  <a:tcPr/>
                </a:tc>
                <a:tc>
                  <a:txBody>
                    <a:bodyPr/>
                    <a:lstStyle/>
                    <a:p>
                      <a:r>
                        <a:rPr lang="en-CA" dirty="0"/>
                        <a:t>Order</a:t>
                      </a:r>
                    </a:p>
                  </a:txBody>
                  <a:tcPr/>
                </a:tc>
                <a:tc>
                  <a:txBody>
                    <a:bodyPr/>
                    <a:lstStyle/>
                    <a:p>
                      <a:r>
                        <a:rPr lang="en-CA" dirty="0"/>
                        <a:t>Family</a:t>
                      </a:r>
                    </a:p>
                  </a:txBody>
                  <a:tcPr/>
                </a:tc>
                <a:tc>
                  <a:txBody>
                    <a:bodyPr/>
                    <a:lstStyle/>
                    <a:p>
                      <a:r>
                        <a:rPr lang="en-CA" dirty="0"/>
                        <a:t>Genus</a:t>
                      </a:r>
                    </a:p>
                  </a:txBody>
                  <a:tcPr/>
                </a:tc>
                <a:tc>
                  <a:txBody>
                    <a:bodyPr/>
                    <a:lstStyle/>
                    <a:p>
                      <a:r>
                        <a:rPr lang="en-CA" dirty="0"/>
                        <a:t>Scientific Name</a:t>
                      </a:r>
                    </a:p>
                  </a:txBody>
                  <a:tcPr/>
                </a:tc>
                <a:extLst>
                  <a:ext uri="{0D108BD9-81ED-4DB2-BD59-A6C34878D82A}">
                    <a16:rowId xmlns:a16="http://schemas.microsoft.com/office/drawing/2014/main" val="3175703529"/>
                  </a:ext>
                </a:extLst>
              </a:tr>
              <a:tr h="370840">
                <a:tc>
                  <a:txBody>
                    <a:bodyPr/>
                    <a:lstStyle/>
                    <a:p>
                      <a:r>
                        <a:rPr lang="en-CA" sz="1800" kern="1200" dirty="0">
                          <a:solidFill>
                            <a:schemeClr val="dk1"/>
                          </a:solidFill>
                          <a:effectLst/>
                          <a:latin typeface="+mn-lt"/>
                          <a:ea typeface="+mn-ea"/>
                          <a:cs typeface="+mn-cs"/>
                        </a:rPr>
                        <a:t>Animalia</a:t>
                      </a:r>
                      <a:endParaRPr lang="en-CA" dirty="0"/>
                    </a:p>
                  </a:txBody>
                  <a:tcPr/>
                </a:tc>
                <a:tc>
                  <a:txBody>
                    <a:bodyPr/>
                    <a:lstStyle/>
                    <a:p>
                      <a:r>
                        <a:rPr lang="en-CA" sz="1800" kern="1200" dirty="0">
                          <a:solidFill>
                            <a:schemeClr val="dk1"/>
                          </a:solidFill>
                          <a:effectLst/>
                          <a:latin typeface="+mn-lt"/>
                          <a:ea typeface="+mn-ea"/>
                          <a:cs typeface="+mn-cs"/>
                        </a:rPr>
                        <a:t>Chordata</a:t>
                      </a:r>
                      <a:endParaRPr lang="en-CA" dirty="0"/>
                    </a:p>
                  </a:txBody>
                  <a:tcPr/>
                </a:tc>
                <a:tc>
                  <a:txBody>
                    <a:bodyPr/>
                    <a:lstStyle/>
                    <a:p>
                      <a:r>
                        <a:rPr lang="en-CA" sz="1800" kern="1200" dirty="0">
                          <a:solidFill>
                            <a:schemeClr val="dk1"/>
                          </a:solidFill>
                          <a:effectLst/>
                          <a:latin typeface="+mn-lt"/>
                          <a:ea typeface="+mn-ea"/>
                          <a:cs typeface="+mn-cs"/>
                        </a:rPr>
                        <a:t>Mammalia</a:t>
                      </a:r>
                      <a:endParaRPr lang="en-CA" dirty="0"/>
                    </a:p>
                  </a:txBody>
                  <a:tcPr/>
                </a:tc>
                <a:tc>
                  <a:txBody>
                    <a:bodyPr/>
                    <a:lstStyle/>
                    <a:p>
                      <a:r>
                        <a:rPr lang="en-CA" sz="1800" kern="1200" dirty="0">
                          <a:solidFill>
                            <a:schemeClr val="dk1"/>
                          </a:solidFill>
                          <a:effectLst/>
                          <a:latin typeface="+mn-lt"/>
                          <a:ea typeface="+mn-ea"/>
                          <a:cs typeface="+mn-cs"/>
                        </a:rPr>
                        <a:t>Artiodactyla</a:t>
                      </a:r>
                      <a:endParaRPr lang="en-CA" dirty="0"/>
                    </a:p>
                  </a:txBody>
                  <a:tcPr/>
                </a:tc>
                <a:tc>
                  <a:txBody>
                    <a:bodyPr/>
                    <a:lstStyle/>
                    <a:p>
                      <a:r>
                        <a:rPr lang="en-CA" sz="1800" kern="1200" dirty="0">
                          <a:solidFill>
                            <a:schemeClr val="dk1"/>
                          </a:solidFill>
                          <a:effectLst/>
                          <a:latin typeface="+mn-lt"/>
                          <a:ea typeface="+mn-ea"/>
                          <a:cs typeface="+mn-cs"/>
                        </a:rPr>
                        <a:t>Bovidae</a:t>
                      </a:r>
                      <a:endParaRPr lang="en-CA" dirty="0"/>
                    </a:p>
                  </a:txBody>
                  <a:tcPr/>
                </a:tc>
                <a:tc>
                  <a:txBody>
                    <a:bodyPr/>
                    <a:lstStyle/>
                    <a:p>
                      <a:r>
                        <a:rPr lang="en-CA" sz="1800" kern="1200" dirty="0">
                          <a:solidFill>
                            <a:schemeClr val="dk1"/>
                          </a:solidFill>
                          <a:effectLst/>
                          <a:latin typeface="+mn-lt"/>
                          <a:ea typeface="+mn-ea"/>
                          <a:cs typeface="+mn-cs"/>
                        </a:rPr>
                        <a:t>Oreamnos</a:t>
                      </a:r>
                      <a:endParaRPr lang="en-CA" dirty="0"/>
                    </a:p>
                  </a:txBody>
                  <a:tcPr/>
                </a:tc>
                <a:tc>
                  <a:txBody>
                    <a:bodyPr/>
                    <a:lstStyle/>
                    <a:p>
                      <a:r>
                        <a:rPr lang="en-CA" sz="1800" i="1" kern="1200" dirty="0">
                          <a:solidFill>
                            <a:schemeClr val="dk1"/>
                          </a:solidFill>
                          <a:effectLst/>
                          <a:latin typeface="+mn-lt"/>
                          <a:ea typeface="+mn-ea"/>
                          <a:cs typeface="+mn-cs"/>
                        </a:rPr>
                        <a:t>Oreamnos americanus</a:t>
                      </a:r>
                      <a:endParaRPr lang="en-CA" dirty="0"/>
                    </a:p>
                  </a:txBody>
                  <a:tcPr/>
                </a:tc>
                <a:extLst>
                  <a:ext uri="{0D108BD9-81ED-4DB2-BD59-A6C34878D82A}">
                    <a16:rowId xmlns:a16="http://schemas.microsoft.com/office/drawing/2014/main" val="2792076645"/>
                  </a:ext>
                </a:extLst>
              </a:tr>
            </a:tbl>
          </a:graphicData>
        </a:graphic>
      </p:graphicFrame>
    </p:spTree>
    <p:extLst>
      <p:ext uri="{BB962C8B-B14F-4D97-AF65-F5344CB8AC3E}">
        <p14:creationId xmlns:p14="http://schemas.microsoft.com/office/powerpoint/2010/main" val="103619994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67D4867-5BA7-4462-B2F6-A23F4A622AA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ADCCDD0-C13F-4F7A-84A3-472BDB39500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732620" y="976313"/>
            <a:ext cx="7366246" cy="4595812"/>
          </a:xfrm>
          <a:prstGeom prst="rect">
            <a:avLst/>
          </a:prstGeom>
        </p:spPr>
      </p:pic>
      <p:sp>
        <p:nvSpPr>
          <p:cNvPr id="10" name="Content Placeholder 9">
            <a:extLst>
              <a:ext uri="{FF2B5EF4-FFF2-40B4-BE49-F238E27FC236}">
                <a16:creationId xmlns:a16="http://schemas.microsoft.com/office/drawing/2014/main" id="{9D0B60EE-3CDA-4B84-ACE8-FD460F5CA713}"/>
              </a:ext>
            </a:extLst>
          </p:cNvPr>
          <p:cNvSpPr>
            <a:spLocks noGrp="1"/>
          </p:cNvSpPr>
          <p:nvPr>
            <p:ph idx="1"/>
          </p:nvPr>
        </p:nvSpPr>
        <p:spPr>
          <a:xfrm>
            <a:off x="228600" y="323851"/>
            <a:ext cx="4286250" cy="6081712"/>
          </a:xfrm>
        </p:spPr>
        <p:txBody>
          <a:bodyPr>
            <a:normAutofit fontScale="92500" lnSpcReduction="10000"/>
          </a:bodyPr>
          <a:lstStyle/>
          <a:p>
            <a:r>
              <a:rPr lang="en-CA" sz="1800" dirty="0">
                <a:solidFill>
                  <a:schemeClr val="bg1"/>
                </a:solidFill>
              </a:rPr>
              <a:t>It is believed that the ancestors of the Mountain Goat crossed the Bering land bridge between Siberia and Alaska just before the most recent Wisconsin glaciation.</a:t>
            </a:r>
          </a:p>
          <a:p>
            <a:endParaRPr lang="en-CA" sz="1800" dirty="0">
              <a:solidFill>
                <a:schemeClr val="bg1"/>
              </a:solidFill>
            </a:endParaRPr>
          </a:p>
          <a:p>
            <a:r>
              <a:rPr lang="en-CA" sz="1800" dirty="0">
                <a:solidFill>
                  <a:schemeClr val="bg1"/>
                </a:solidFill>
              </a:rPr>
              <a:t>Mountain Goat fossils dating up to 100,000 years old have been found south of the glacial limit in the United States (Ministry of Environment, Lands and Parks, 2000).</a:t>
            </a:r>
          </a:p>
          <a:p>
            <a:endParaRPr lang="en-CA" sz="1800" dirty="0">
              <a:solidFill>
                <a:schemeClr val="bg1"/>
              </a:solidFill>
            </a:endParaRPr>
          </a:p>
          <a:p>
            <a:r>
              <a:rPr lang="en-CA" sz="1800" dirty="0">
                <a:solidFill>
                  <a:srgbClr val="FFFFFF"/>
                </a:solidFill>
              </a:rPr>
              <a:t>12,000 years ago, two different species of Mountain Goat were present in the southwest United States; </a:t>
            </a:r>
            <a:r>
              <a:rPr lang="en-CA" sz="1800" i="1" dirty="0">
                <a:solidFill>
                  <a:srgbClr val="FFFFFF"/>
                </a:solidFill>
              </a:rPr>
              <a:t>Oreamnos americanus </a:t>
            </a:r>
            <a:r>
              <a:rPr lang="en-CA" sz="1800" dirty="0">
                <a:solidFill>
                  <a:srgbClr val="FFFFFF"/>
                </a:solidFill>
              </a:rPr>
              <a:t>and the smaller </a:t>
            </a:r>
            <a:r>
              <a:rPr lang="en-CA" sz="1800" i="1" dirty="0">
                <a:solidFill>
                  <a:srgbClr val="FFFFFF"/>
                </a:solidFill>
              </a:rPr>
              <a:t>Oreamnos haringtoni </a:t>
            </a:r>
            <a:r>
              <a:rPr lang="en-CA" sz="1800" dirty="0">
                <a:solidFill>
                  <a:srgbClr val="FFFFFF"/>
                </a:solidFill>
              </a:rPr>
              <a:t>(Ministry of Environment, Lands and Parks, 2000).</a:t>
            </a:r>
          </a:p>
          <a:p>
            <a:endParaRPr lang="en-CA" sz="1800" dirty="0">
              <a:solidFill>
                <a:srgbClr val="FFFFFF"/>
              </a:solidFill>
            </a:endParaRPr>
          </a:p>
          <a:p>
            <a:r>
              <a:rPr lang="en-CA" sz="1800" dirty="0">
                <a:solidFill>
                  <a:schemeClr val="bg1"/>
                </a:solidFill>
              </a:rPr>
              <a:t>When the last Cordilleran ice sheet began to wane, Harington’s goat became extinct and </a:t>
            </a:r>
            <a:r>
              <a:rPr lang="en-CA" sz="1800" i="1" dirty="0">
                <a:solidFill>
                  <a:schemeClr val="bg1"/>
                </a:solidFill>
              </a:rPr>
              <a:t>Oreamnos americanus, </a:t>
            </a:r>
            <a:r>
              <a:rPr lang="en-CA" sz="1800" dirty="0">
                <a:solidFill>
                  <a:schemeClr val="bg1"/>
                </a:solidFill>
              </a:rPr>
              <a:t>what we currently know as the Mountain Goat,</a:t>
            </a:r>
            <a:r>
              <a:rPr lang="en-CA" sz="1800" i="1" dirty="0">
                <a:solidFill>
                  <a:schemeClr val="bg1"/>
                </a:solidFill>
              </a:rPr>
              <a:t> </a:t>
            </a:r>
            <a:r>
              <a:rPr lang="en-CA" sz="1800" dirty="0">
                <a:solidFill>
                  <a:schemeClr val="bg1"/>
                </a:solidFill>
              </a:rPr>
              <a:t>travelled north to the snowy mountains it favours.</a:t>
            </a:r>
            <a:endParaRPr lang="en-US" sz="1800" dirty="0">
              <a:solidFill>
                <a:schemeClr val="bg1"/>
              </a:solidFill>
            </a:endParaRPr>
          </a:p>
        </p:txBody>
      </p:sp>
    </p:spTree>
    <p:extLst>
      <p:ext uri="{BB962C8B-B14F-4D97-AF65-F5344CB8AC3E}">
        <p14:creationId xmlns:p14="http://schemas.microsoft.com/office/powerpoint/2010/main" val="70858510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7A981BF4-77C5-4EFB-8012-5F96A38B8D87}"/>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3311" b="1689"/>
          <a:stretch/>
        </p:blipFill>
        <p:spPr>
          <a:xfrm>
            <a:off x="20" y="10"/>
            <a:ext cx="12191980" cy="6857990"/>
          </a:xfrm>
          <a:prstGeom prst="rect">
            <a:avLst/>
          </a:prstGeom>
        </p:spPr>
      </p:pic>
      <p:cxnSp>
        <p:nvCxnSpPr>
          <p:cNvPr id="20" name="Straight Connector 19">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7A43EDF-A5CF-4A63-A110-F3C0C3F3B517}"/>
              </a:ext>
            </a:extLst>
          </p:cNvPr>
          <p:cNvSpPr>
            <a:spLocks noGrp="1"/>
          </p:cNvSpPr>
          <p:nvPr>
            <p:ph type="title"/>
          </p:nvPr>
        </p:nvSpPr>
        <p:spPr>
          <a:xfrm>
            <a:off x="838201" y="1065862"/>
            <a:ext cx="3313164" cy="4726276"/>
          </a:xfrm>
        </p:spPr>
        <p:txBody>
          <a:bodyPr>
            <a:normAutofit/>
          </a:bodyPr>
          <a:lstStyle/>
          <a:p>
            <a:pPr algn="ctr"/>
            <a:r>
              <a:rPr lang="en-CA" sz="4000" b="1" dirty="0">
                <a:solidFill>
                  <a:srgbClr val="FFFFFF"/>
                </a:solidFill>
              </a:rPr>
              <a:t>Historical Distribution Through Time</a:t>
            </a:r>
          </a:p>
        </p:txBody>
      </p:sp>
      <p:sp>
        <p:nvSpPr>
          <p:cNvPr id="10" name="Content Placeholder 9">
            <a:extLst>
              <a:ext uri="{FF2B5EF4-FFF2-40B4-BE49-F238E27FC236}">
                <a16:creationId xmlns:a16="http://schemas.microsoft.com/office/drawing/2014/main" id="{B2E97CCA-6977-4E1F-99C7-B1600F270A99}"/>
              </a:ext>
            </a:extLst>
          </p:cNvPr>
          <p:cNvSpPr>
            <a:spLocks noGrp="1"/>
          </p:cNvSpPr>
          <p:nvPr>
            <p:ph idx="1"/>
          </p:nvPr>
        </p:nvSpPr>
        <p:spPr>
          <a:xfrm>
            <a:off x="5155379" y="157163"/>
            <a:ext cx="6598471" cy="6396037"/>
          </a:xfrm>
        </p:spPr>
        <p:txBody>
          <a:bodyPr anchor="ctr">
            <a:normAutofit/>
          </a:bodyPr>
          <a:lstStyle/>
          <a:p>
            <a:r>
              <a:rPr lang="en-CA" sz="1800" dirty="0">
                <a:solidFill>
                  <a:srgbClr val="FFFFFF"/>
                </a:solidFill>
              </a:rPr>
              <a:t>Approx. 12,000 years ago, Mountain Goat was present in the southwest United States</a:t>
            </a:r>
            <a:r>
              <a:rPr lang="en-CA" sz="1800" i="1" dirty="0">
                <a:solidFill>
                  <a:srgbClr val="FFFFFF"/>
                </a:solidFill>
              </a:rPr>
              <a:t> </a:t>
            </a:r>
            <a:r>
              <a:rPr lang="en-CA" sz="1800" dirty="0">
                <a:solidFill>
                  <a:srgbClr val="FFFFFF"/>
                </a:solidFill>
              </a:rPr>
              <a:t>(Ministry of Environment, Lands and Parks, 2000).</a:t>
            </a:r>
          </a:p>
          <a:p>
            <a:endParaRPr lang="en-CA" sz="1800" dirty="0">
              <a:solidFill>
                <a:srgbClr val="FFFFFF"/>
              </a:solidFill>
            </a:endParaRPr>
          </a:p>
          <a:p>
            <a:r>
              <a:rPr lang="en-CA" sz="1800" dirty="0">
                <a:solidFill>
                  <a:srgbClr val="FFFFFF"/>
                </a:solidFill>
              </a:rPr>
              <a:t>Early Neolithic economy was mostly based on intensive collection of plants and hunting game (Ministry of Environment BC, 2003), however, this had little or no effect on the Mountain Goat because their habitat is not easily accessible.</a:t>
            </a:r>
          </a:p>
          <a:p>
            <a:endParaRPr lang="en-CA" sz="1800" dirty="0">
              <a:solidFill>
                <a:srgbClr val="FFFFFF"/>
              </a:solidFill>
            </a:endParaRPr>
          </a:p>
          <a:p>
            <a:r>
              <a:rPr lang="en-CA" sz="1800" dirty="0">
                <a:solidFill>
                  <a:srgbClr val="FFFFFF"/>
                </a:solidFill>
              </a:rPr>
              <a:t>The last 200 years – major ecological changes - including the last episode of drastic reduction in forest area (Ministry of Environment BC, 2003), however, this is still of no major concern to the Mountain Goat as they are above timberline most of the time and only occasionally migrate to slightly lower altitudes seasonally.</a:t>
            </a:r>
          </a:p>
          <a:p>
            <a:endParaRPr lang="en-CA" sz="1800" dirty="0">
              <a:solidFill>
                <a:srgbClr val="FFFFFF"/>
              </a:solidFill>
            </a:endParaRPr>
          </a:p>
          <a:p>
            <a:r>
              <a:rPr lang="en-CA" sz="1800" dirty="0">
                <a:solidFill>
                  <a:srgbClr val="FFFFFF"/>
                </a:solidFill>
              </a:rPr>
              <a:t>The Mountain Goat’s present range extends from Oregon and Idaho north to Alaska and the Yukon Territory.</a:t>
            </a:r>
            <a:endParaRPr lang="en-US" sz="1800" dirty="0">
              <a:solidFill>
                <a:srgbClr val="FFFFFF"/>
              </a:solidFill>
            </a:endParaRPr>
          </a:p>
        </p:txBody>
      </p:sp>
    </p:spTree>
    <p:extLst>
      <p:ext uri="{BB962C8B-B14F-4D97-AF65-F5344CB8AC3E}">
        <p14:creationId xmlns:p14="http://schemas.microsoft.com/office/powerpoint/2010/main" val="511877613"/>
      </p:ext>
    </p:extLst>
  </p:cSld>
  <p:clrMapOvr>
    <a:overrideClrMapping bg1="dk1" tx1="lt1" bg2="dk2" tx2="lt2" accent1="accent1" accent2="accent2" accent3="accent3" accent4="accent4" accent5="accent5" accent6="accent6" hlink="hlink" folHlink="folHlink"/>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40B30229-F527-452A-83E0-9868E02436F1}"/>
              </a:ext>
            </a:extLst>
          </p:cNvPr>
          <p:cNvPicPr>
            <a:picLocks noChangeAspect="1"/>
          </p:cNvPicPr>
          <p:nvPr/>
        </p:nvPicPr>
        <p:blipFill rotWithShape="1">
          <a:blip r:embed="rId2">
            <a:extLst>
              <a:ext uri="{28A0092B-C50C-407E-A947-70E740481C1C}">
                <a14:useLocalDpi xmlns:a14="http://schemas.microsoft.com/office/drawing/2010/main" val="0"/>
              </a:ext>
            </a:extLst>
          </a:blip>
          <a:srcRect r="-1" b="725"/>
          <a:stretch/>
        </p:blipFill>
        <p:spPr>
          <a:xfrm>
            <a:off x="4639056" y="10"/>
            <a:ext cx="7552944" cy="6857990"/>
          </a:xfrm>
          <a:prstGeom prst="rect">
            <a:avLst/>
          </a:prstGeom>
          <a:effectLst/>
        </p:spPr>
      </p:pic>
      <p:sp>
        <p:nvSpPr>
          <p:cNvPr id="6" name="Rectangle 5">
            <a:extLst>
              <a:ext uri="{FF2B5EF4-FFF2-40B4-BE49-F238E27FC236}">
                <a16:creationId xmlns:a16="http://schemas.microsoft.com/office/drawing/2014/main" id="{D5ED3F41-E35E-434F-AE89-09D466BE3D4D}"/>
              </a:ext>
            </a:extLst>
          </p:cNvPr>
          <p:cNvSpPr/>
          <p:nvPr/>
        </p:nvSpPr>
        <p:spPr>
          <a:xfrm>
            <a:off x="10274487" y="6611769"/>
            <a:ext cx="1917513" cy="246221"/>
          </a:xfrm>
          <a:prstGeom prst="rect">
            <a:avLst/>
          </a:prstGeom>
        </p:spPr>
        <p:txBody>
          <a:bodyPr wrap="none">
            <a:spAutoFit/>
          </a:bodyPr>
          <a:lstStyle/>
          <a:p>
            <a:pPr>
              <a:spcAft>
                <a:spcPts val="600"/>
              </a:spcAft>
            </a:pPr>
            <a:r>
              <a:rPr lang="en-CA" sz="1000" b="1" dirty="0">
                <a:ea typeface="Calibri" panose="020F0502020204030204" pitchFamily="34" charset="0"/>
              </a:rPr>
              <a:t>Compiled from Shackleton, 1997</a:t>
            </a:r>
            <a:endParaRPr lang="en-CA" sz="1000" b="1" dirty="0"/>
          </a:p>
        </p:txBody>
      </p:sp>
      <p:sp>
        <p:nvSpPr>
          <p:cNvPr id="2" name="Title 1">
            <a:extLst>
              <a:ext uri="{FF2B5EF4-FFF2-40B4-BE49-F238E27FC236}">
                <a16:creationId xmlns:a16="http://schemas.microsoft.com/office/drawing/2014/main" id="{D24D691E-8739-4BAA-9FD2-CEF553573243}"/>
              </a:ext>
            </a:extLst>
          </p:cNvPr>
          <p:cNvSpPr>
            <a:spLocks noGrp="1"/>
          </p:cNvSpPr>
          <p:nvPr>
            <p:ph type="title"/>
          </p:nvPr>
        </p:nvSpPr>
        <p:spPr>
          <a:xfrm>
            <a:off x="597082" y="110792"/>
            <a:ext cx="4870465" cy="1053419"/>
          </a:xfrm>
        </p:spPr>
        <p:txBody>
          <a:bodyPr>
            <a:normAutofit/>
          </a:bodyPr>
          <a:lstStyle/>
          <a:p>
            <a:r>
              <a:rPr lang="en-CA" b="1" dirty="0"/>
              <a:t>Current Distribution</a:t>
            </a:r>
          </a:p>
        </p:txBody>
      </p:sp>
      <p:sp>
        <p:nvSpPr>
          <p:cNvPr id="14" name="Content Placeholder 9">
            <a:extLst>
              <a:ext uri="{FF2B5EF4-FFF2-40B4-BE49-F238E27FC236}">
                <a16:creationId xmlns:a16="http://schemas.microsoft.com/office/drawing/2014/main" id="{88E900EE-9F49-4185-9139-325427407930}"/>
              </a:ext>
            </a:extLst>
          </p:cNvPr>
          <p:cNvSpPr>
            <a:spLocks noGrp="1"/>
          </p:cNvSpPr>
          <p:nvPr>
            <p:ph idx="1"/>
          </p:nvPr>
        </p:nvSpPr>
        <p:spPr>
          <a:xfrm>
            <a:off x="648931" y="1456441"/>
            <a:ext cx="3651466" cy="5062193"/>
          </a:xfrm>
        </p:spPr>
        <p:txBody>
          <a:bodyPr>
            <a:normAutofit lnSpcReduction="10000"/>
          </a:bodyPr>
          <a:lstStyle/>
          <a:p>
            <a:r>
              <a:rPr lang="en-CA" sz="1800" dirty="0"/>
              <a:t>In the U.S, range extends from western Montana, southern Idaho, and the Columbia River in Washington north along the Rocky Mountains as far as the Chugach and Talkeetna mountains of Alaska (Chester B. et al., 1975).</a:t>
            </a:r>
          </a:p>
          <a:p>
            <a:endParaRPr lang="en-CA" sz="1800" dirty="0"/>
          </a:p>
          <a:p>
            <a:r>
              <a:rPr lang="en-CA" sz="1800" dirty="0"/>
              <a:t>In Canada, they occupy British Columbia, Alberta and the Yukon Territories. (Ministry of Environment, Lands and Parks, 2000).</a:t>
            </a:r>
          </a:p>
          <a:p>
            <a:endParaRPr lang="en-CA" sz="1800" dirty="0"/>
          </a:p>
          <a:p>
            <a:r>
              <a:rPr lang="en-CA" sz="1800" dirty="0"/>
              <a:t>From recent estimates, numbers in North America has varied from about 75,000 to 100,000 (Ministry of Environment, Lands and Parks, 2000).</a:t>
            </a:r>
          </a:p>
          <a:p>
            <a:endParaRPr lang="en-US" sz="1400" dirty="0"/>
          </a:p>
        </p:txBody>
      </p:sp>
    </p:spTree>
    <p:extLst>
      <p:ext uri="{BB962C8B-B14F-4D97-AF65-F5344CB8AC3E}">
        <p14:creationId xmlns:p14="http://schemas.microsoft.com/office/powerpoint/2010/main" val="6722375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23">
            <a:extLst>
              <a:ext uri="{FF2B5EF4-FFF2-40B4-BE49-F238E27FC236}">
                <a16:creationId xmlns:a16="http://schemas.microsoft.com/office/drawing/2014/main" id="{85EAC710-D571-440B-A8F5-3E6B2F47BE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2194" y="2610718"/>
            <a:ext cx="6259807" cy="4252574"/>
          </a:xfrm>
          <a:custGeom>
            <a:avLst/>
            <a:gdLst>
              <a:gd name="connsiteX0" fmla="*/ 0 w 6259807"/>
              <a:gd name="connsiteY0" fmla="*/ 0 h 4252574"/>
              <a:gd name="connsiteX1" fmla="*/ 6259807 w 6259807"/>
              <a:gd name="connsiteY1" fmla="*/ 0 h 4252574"/>
              <a:gd name="connsiteX2" fmla="*/ 6259807 w 6259807"/>
              <a:gd name="connsiteY2" fmla="*/ 4252574 h 4252574"/>
              <a:gd name="connsiteX3" fmla="*/ 896549 w 6259807"/>
              <a:gd name="connsiteY3" fmla="*/ 4252574 h 4252574"/>
              <a:gd name="connsiteX4" fmla="*/ 2866576 w 6259807"/>
              <a:gd name="connsiteY4" fmla="*/ 952 h 4252574"/>
              <a:gd name="connsiteX5" fmla="*/ 0 w 6259807"/>
              <a:gd name="connsiteY5" fmla="*/ 952 h 425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9807" h="4252574">
                <a:moveTo>
                  <a:pt x="0" y="0"/>
                </a:moveTo>
                <a:lnTo>
                  <a:pt x="6259807" y="0"/>
                </a:lnTo>
                <a:lnTo>
                  <a:pt x="6259807" y="4252574"/>
                </a:lnTo>
                <a:lnTo>
                  <a:pt x="896549" y="4252574"/>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20">
            <a:extLst>
              <a:ext uri="{FF2B5EF4-FFF2-40B4-BE49-F238E27FC236}">
                <a16:creationId xmlns:a16="http://schemas.microsoft.com/office/drawing/2014/main" id="{9AA2AFA1-8E83-4D33-8D46-B45AFDED237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610718"/>
            <a:ext cx="8624908" cy="4252574"/>
          </a:xfrm>
          <a:custGeom>
            <a:avLst/>
            <a:gdLst>
              <a:gd name="connsiteX0" fmla="*/ 0 w 8624908"/>
              <a:gd name="connsiteY0" fmla="*/ 4252574 h 4252574"/>
              <a:gd name="connsiteX1" fmla="*/ 1053646 w 8624908"/>
              <a:gd name="connsiteY1" fmla="*/ 4252574 h 4252574"/>
              <a:gd name="connsiteX2" fmla="*/ 1053646 w 8624908"/>
              <a:gd name="connsiteY2" fmla="*/ 4252098 h 4252574"/>
              <a:gd name="connsiteX3" fmla="*/ 8624908 w 8624908"/>
              <a:gd name="connsiteY3" fmla="*/ 4252098 h 4252574"/>
              <a:gd name="connsiteX4" fmla="*/ 6654660 w 8624908"/>
              <a:gd name="connsiteY4" fmla="*/ 0 h 4252574"/>
              <a:gd name="connsiteX5" fmla="*/ 1053646 w 8624908"/>
              <a:gd name="connsiteY5" fmla="*/ 0 h 4252574"/>
              <a:gd name="connsiteX6" fmla="*/ 1053646 w 8624908"/>
              <a:gd name="connsiteY6" fmla="*/ 5292 h 4252574"/>
              <a:gd name="connsiteX7" fmla="*/ 0 w 8624908"/>
              <a:gd name="connsiteY7" fmla="*/ 5292 h 425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24908" h="4252574">
                <a:moveTo>
                  <a:pt x="0" y="4252574"/>
                </a:moveTo>
                <a:lnTo>
                  <a:pt x="1053646" y="4252574"/>
                </a:lnTo>
                <a:lnTo>
                  <a:pt x="1053646" y="4252098"/>
                </a:lnTo>
                <a:lnTo>
                  <a:pt x="8624908" y="4252098"/>
                </a:lnTo>
                <a:lnTo>
                  <a:pt x="6654660" y="0"/>
                </a:lnTo>
                <a:lnTo>
                  <a:pt x="1053646" y="0"/>
                </a:lnTo>
                <a:lnTo>
                  <a:pt x="1053646" y="5292"/>
                </a:lnTo>
                <a:lnTo>
                  <a:pt x="0" y="529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5" name="Content Placeholder 14">
            <a:extLst>
              <a:ext uri="{FF2B5EF4-FFF2-40B4-BE49-F238E27FC236}">
                <a16:creationId xmlns:a16="http://schemas.microsoft.com/office/drawing/2014/main" id="{8C28AD94-15DA-4B2A-AD3B-91E18AB360FF}"/>
              </a:ext>
            </a:extLst>
          </p:cNvPr>
          <p:cNvPicPr>
            <a:picLocks noChangeAspect="1"/>
          </p:cNvPicPr>
          <p:nvPr/>
        </p:nvPicPr>
        <p:blipFill rotWithShape="1">
          <a:blip r:embed="rId3">
            <a:extLst>
              <a:ext uri="{28A0092B-C50C-407E-A947-70E740481C1C}">
                <a14:useLocalDpi xmlns:a14="http://schemas.microsoft.com/office/drawing/2010/main" val="0"/>
              </a:ext>
            </a:extLst>
          </a:blip>
          <a:srcRect l="30187" r="2734" b="2"/>
          <a:stretch/>
        </p:blipFill>
        <p:spPr>
          <a:xfrm>
            <a:off x="9080670" y="88652"/>
            <a:ext cx="2952641" cy="247592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1" name="Content Placeholder 6" descr="A close up of an animal&#10;&#10;Description generated with very high confidence">
            <a:extLst>
              <a:ext uri="{FF2B5EF4-FFF2-40B4-BE49-F238E27FC236}">
                <a16:creationId xmlns:a16="http://schemas.microsoft.com/office/drawing/2014/main" id="{F94AD70E-2BF9-4187-AF27-457EA2E8F814}"/>
              </a:ext>
            </a:extLst>
          </p:cNvPr>
          <p:cNvPicPr>
            <a:picLocks noChangeAspect="1"/>
          </p:cNvPicPr>
          <p:nvPr/>
        </p:nvPicPr>
        <p:blipFill rotWithShape="1">
          <a:blip r:embed="rId4">
            <a:extLst>
              <a:ext uri="{28A0092B-C50C-407E-A947-70E740481C1C}">
                <a14:useLocalDpi xmlns:a14="http://schemas.microsoft.com/office/drawing/2010/main" val="0"/>
              </a:ext>
            </a:extLst>
          </a:blip>
          <a:srcRect l="14160" r="8596" b="8"/>
          <a:stretch/>
        </p:blipFill>
        <p:spPr>
          <a:xfrm>
            <a:off x="3297812" y="80223"/>
            <a:ext cx="2694667" cy="247079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Content Placeholder 4" descr="A close up of an animal&#10;&#10;Description generated with very high confidence">
            <a:extLst>
              <a:ext uri="{FF2B5EF4-FFF2-40B4-BE49-F238E27FC236}">
                <a16:creationId xmlns:a16="http://schemas.microsoft.com/office/drawing/2014/main" id="{41BD26A7-457C-4328-A91A-0039B00EF076}"/>
              </a:ext>
            </a:extLst>
          </p:cNvPr>
          <p:cNvPicPr>
            <a:picLocks noChangeAspect="1"/>
          </p:cNvPicPr>
          <p:nvPr/>
        </p:nvPicPr>
        <p:blipFill rotWithShape="1">
          <a:blip r:embed="rId5">
            <a:extLst>
              <a:ext uri="{28A0092B-C50C-407E-A947-70E740481C1C}">
                <a14:useLocalDpi xmlns:a14="http://schemas.microsoft.com/office/drawing/2010/main" val="0"/>
              </a:ext>
            </a:extLst>
          </a:blip>
          <a:srcRect r="15759" b="-1"/>
          <a:stretch/>
        </p:blipFill>
        <p:spPr>
          <a:xfrm>
            <a:off x="188541" y="72951"/>
            <a:ext cx="2889315" cy="2478069"/>
          </a:xfrm>
          <a:prstGeom prst="rect">
            <a:avLst/>
          </a:prstGeom>
        </p:spPr>
      </p:pic>
      <p:pic>
        <p:nvPicPr>
          <p:cNvPr id="28" name="Content Placeholder 11" descr="A picture containing rock, outdoor, animal, wall&#10;&#10;Description generated with very high confidence">
            <a:extLst>
              <a:ext uri="{FF2B5EF4-FFF2-40B4-BE49-F238E27FC236}">
                <a16:creationId xmlns:a16="http://schemas.microsoft.com/office/drawing/2014/main" id="{7B6509E0-6BC6-4374-958A-152D883870BB}"/>
              </a:ext>
            </a:extLst>
          </p:cNvPr>
          <p:cNvPicPr>
            <a:picLocks noChangeAspect="1"/>
          </p:cNvPicPr>
          <p:nvPr/>
        </p:nvPicPr>
        <p:blipFill rotWithShape="1">
          <a:blip r:embed="rId6">
            <a:extLst>
              <a:ext uri="{28A0092B-C50C-407E-A947-70E740481C1C}">
                <a14:useLocalDpi xmlns:a14="http://schemas.microsoft.com/office/drawing/2010/main" val="0"/>
              </a:ext>
            </a:extLst>
          </a:blip>
          <a:srcRect t="9354" r="-2" b="12395"/>
          <a:stretch/>
        </p:blipFill>
        <p:spPr>
          <a:xfrm>
            <a:off x="6190096" y="83939"/>
            <a:ext cx="2694667" cy="2457074"/>
          </a:xfrm>
          <a:prstGeom prst="rect">
            <a:avLst/>
          </a:prstGeom>
        </p:spPr>
      </p:pic>
      <p:sp>
        <p:nvSpPr>
          <p:cNvPr id="2" name="Title 1">
            <a:extLst>
              <a:ext uri="{FF2B5EF4-FFF2-40B4-BE49-F238E27FC236}">
                <a16:creationId xmlns:a16="http://schemas.microsoft.com/office/drawing/2014/main" id="{95966EC8-2B2A-4CD4-B283-BC8ABE8E7C9D}"/>
              </a:ext>
            </a:extLst>
          </p:cNvPr>
          <p:cNvSpPr>
            <a:spLocks noGrp="1"/>
          </p:cNvSpPr>
          <p:nvPr>
            <p:ph type="title"/>
          </p:nvPr>
        </p:nvSpPr>
        <p:spPr>
          <a:xfrm>
            <a:off x="8478267" y="3599644"/>
            <a:ext cx="3389906" cy="2614889"/>
          </a:xfrm>
        </p:spPr>
        <p:txBody>
          <a:bodyPr>
            <a:normAutofit/>
          </a:bodyPr>
          <a:lstStyle/>
          <a:p>
            <a:pPr algn="ctr"/>
            <a:r>
              <a:rPr lang="en-CA" b="1" dirty="0">
                <a:solidFill>
                  <a:srgbClr val="000000"/>
                </a:solidFill>
              </a:rPr>
              <a:t>Biological Adaptation</a:t>
            </a:r>
          </a:p>
        </p:txBody>
      </p:sp>
      <p:sp>
        <p:nvSpPr>
          <p:cNvPr id="57" name="Content Placeholder 56">
            <a:extLst>
              <a:ext uri="{FF2B5EF4-FFF2-40B4-BE49-F238E27FC236}">
                <a16:creationId xmlns:a16="http://schemas.microsoft.com/office/drawing/2014/main" id="{8B037D26-E0BB-433A-B6B9-93CA93F1E75A}"/>
              </a:ext>
            </a:extLst>
          </p:cNvPr>
          <p:cNvSpPr>
            <a:spLocks noGrp="1"/>
          </p:cNvSpPr>
          <p:nvPr>
            <p:ph idx="1"/>
          </p:nvPr>
        </p:nvSpPr>
        <p:spPr>
          <a:xfrm>
            <a:off x="127262" y="2704651"/>
            <a:ext cx="6682971" cy="3804557"/>
          </a:xfrm>
        </p:spPr>
        <p:txBody>
          <a:bodyPr anchor="t">
            <a:normAutofit fontScale="92500" lnSpcReduction="20000"/>
          </a:bodyPr>
          <a:lstStyle/>
          <a:p>
            <a:r>
              <a:rPr lang="en-CA" sz="2400" dirty="0">
                <a:solidFill>
                  <a:srgbClr val="FFFFFF"/>
                </a:solidFill>
              </a:rPr>
              <a:t>Forequarters are disproportionately massive in relation to its compact rear end. </a:t>
            </a:r>
          </a:p>
          <a:p>
            <a:endParaRPr lang="en-CA" sz="2400" dirty="0">
              <a:solidFill>
                <a:srgbClr val="FFFFFF"/>
              </a:solidFill>
            </a:endParaRPr>
          </a:p>
          <a:p>
            <a:r>
              <a:rPr lang="en-CA" sz="2400" dirty="0">
                <a:solidFill>
                  <a:srgbClr val="FFFFFF"/>
                </a:solidFill>
              </a:rPr>
              <a:t>Legs are short and close together, creating a centre of gravity that is close to the ground, making the animal able to travel on narrow ledges with limited footing.</a:t>
            </a:r>
          </a:p>
          <a:p>
            <a:endParaRPr lang="en-CA" sz="2400" dirty="0">
              <a:solidFill>
                <a:srgbClr val="FFFFFF"/>
              </a:solidFill>
            </a:endParaRPr>
          </a:p>
          <a:p>
            <a:r>
              <a:rPr lang="en-CA" sz="2400" dirty="0">
                <a:solidFill>
                  <a:srgbClr val="FFFFFF"/>
                </a:solidFill>
              </a:rPr>
              <a:t>Cloven hooves are rough-textured traction pads, making them highly specialized for not only rocky, but slippery terrain (</a:t>
            </a:r>
            <a:r>
              <a:rPr lang="en-CA" sz="2400" dirty="0" err="1">
                <a:solidFill>
                  <a:srgbClr val="FFFFFF"/>
                </a:solidFill>
              </a:rPr>
              <a:t>Sladek</a:t>
            </a:r>
            <a:r>
              <a:rPr lang="en-CA" sz="2400" dirty="0">
                <a:solidFill>
                  <a:srgbClr val="FFFFFF"/>
                </a:solidFill>
              </a:rPr>
              <a:t>, M., 2017).</a:t>
            </a:r>
          </a:p>
          <a:p>
            <a:endParaRPr lang="en-CA" sz="2400" dirty="0">
              <a:solidFill>
                <a:srgbClr val="FFFFFF"/>
              </a:solidFill>
            </a:endParaRPr>
          </a:p>
          <a:p>
            <a:r>
              <a:rPr lang="en-CA" sz="2400" dirty="0">
                <a:solidFill>
                  <a:srgbClr val="FFFFFF"/>
                </a:solidFill>
              </a:rPr>
              <a:t>Thick winter coat to withstand severe cold.</a:t>
            </a:r>
            <a:endParaRPr lang="en-US" sz="2400" dirty="0">
              <a:solidFill>
                <a:srgbClr val="FFFFFF"/>
              </a:solidFill>
            </a:endParaRPr>
          </a:p>
          <a:p>
            <a:endParaRPr lang="en-US" sz="1300" dirty="0">
              <a:solidFill>
                <a:srgbClr val="FFFFFF"/>
              </a:solidFill>
            </a:endParaRPr>
          </a:p>
        </p:txBody>
      </p:sp>
    </p:spTree>
    <p:extLst>
      <p:ext uri="{BB962C8B-B14F-4D97-AF65-F5344CB8AC3E}">
        <p14:creationId xmlns:p14="http://schemas.microsoft.com/office/powerpoint/2010/main" val="305659542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ountain Goat Climb">
            <a:hlinkClick r:id="" action="ppaction://media"/>
            <a:extLst>
              <a:ext uri="{FF2B5EF4-FFF2-40B4-BE49-F238E27FC236}">
                <a16:creationId xmlns:a16="http://schemas.microsoft.com/office/drawing/2014/main" id="{5C5ECC10-A198-4E41-99AE-A38FC9E22A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751" y="132024"/>
            <a:ext cx="11649074" cy="6192717"/>
          </a:xfrm>
        </p:spPr>
      </p:pic>
    </p:spTree>
    <p:extLst>
      <p:ext uri="{BB962C8B-B14F-4D97-AF65-F5344CB8AC3E}">
        <p14:creationId xmlns:p14="http://schemas.microsoft.com/office/powerpoint/2010/main" val="137334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2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B6CAF53-7572-4826-83D7-F46919ECFA53}"/>
              </a:ext>
            </a:extLst>
          </p:cNvPr>
          <p:cNvPicPr>
            <a:picLocks noChangeAspect="1"/>
          </p:cNvPicPr>
          <p:nvPr/>
        </p:nvPicPr>
        <p:blipFill rotWithShape="1">
          <a:blip r:embed="rId3">
            <a:extLst>
              <a:ext uri="{28A0092B-C50C-407E-A947-70E740481C1C}">
                <a14:useLocalDpi xmlns:a14="http://schemas.microsoft.com/office/drawing/2010/main" val="0"/>
              </a:ext>
            </a:extLst>
          </a:blip>
          <a:srcRect r="27587"/>
          <a:stretch/>
        </p:blipFill>
        <p:spPr>
          <a:xfrm>
            <a:off x="4639056" y="10"/>
            <a:ext cx="7552944" cy="6857990"/>
          </a:xfrm>
          <a:prstGeom prst="rect">
            <a:avLst/>
          </a:prstGeom>
          <a:effectLst/>
        </p:spPr>
      </p:pic>
      <p:sp>
        <p:nvSpPr>
          <p:cNvPr id="2" name="Title 1">
            <a:extLst>
              <a:ext uri="{FF2B5EF4-FFF2-40B4-BE49-F238E27FC236}">
                <a16:creationId xmlns:a16="http://schemas.microsoft.com/office/drawing/2014/main" id="{02D41732-F144-4117-AA39-D19A6A532974}"/>
              </a:ext>
            </a:extLst>
          </p:cNvPr>
          <p:cNvSpPr>
            <a:spLocks noGrp="1"/>
          </p:cNvSpPr>
          <p:nvPr>
            <p:ph type="title"/>
          </p:nvPr>
        </p:nvSpPr>
        <p:spPr>
          <a:xfrm>
            <a:off x="39329" y="157778"/>
            <a:ext cx="4546959" cy="537547"/>
          </a:xfrm>
        </p:spPr>
        <p:txBody>
          <a:bodyPr>
            <a:normAutofit fontScale="90000"/>
          </a:bodyPr>
          <a:lstStyle/>
          <a:p>
            <a:r>
              <a:rPr lang="en-CA" b="1" dirty="0"/>
              <a:t>Ecological Adaptation</a:t>
            </a:r>
          </a:p>
        </p:txBody>
      </p:sp>
      <p:sp>
        <p:nvSpPr>
          <p:cNvPr id="24" name="Content Placeholder 9">
            <a:extLst>
              <a:ext uri="{FF2B5EF4-FFF2-40B4-BE49-F238E27FC236}">
                <a16:creationId xmlns:a16="http://schemas.microsoft.com/office/drawing/2014/main" id="{E91D39EC-DC4D-4A34-B0E8-345BBD15A31F}"/>
              </a:ext>
            </a:extLst>
          </p:cNvPr>
          <p:cNvSpPr>
            <a:spLocks noGrp="1"/>
          </p:cNvSpPr>
          <p:nvPr>
            <p:ph idx="1"/>
          </p:nvPr>
        </p:nvSpPr>
        <p:spPr>
          <a:xfrm>
            <a:off x="104774" y="757238"/>
            <a:ext cx="4448175" cy="6034087"/>
          </a:xfrm>
        </p:spPr>
        <p:txBody>
          <a:bodyPr>
            <a:noAutofit/>
          </a:bodyPr>
          <a:lstStyle/>
          <a:p>
            <a:r>
              <a:rPr lang="en-CA" sz="1600" dirty="0"/>
              <a:t>They make use of escape terrains because they can not run very fast.</a:t>
            </a:r>
          </a:p>
          <a:p>
            <a:endParaRPr lang="en-CA" sz="1600" dirty="0"/>
          </a:p>
          <a:p>
            <a:r>
              <a:rPr lang="en-CA" sz="1600" dirty="0"/>
              <a:t>In summer they feed on grasses, flowering plants and sedges close to steep cliffs where predators dare not follow. (Rideout &amp; Hoffmann, 1975).</a:t>
            </a:r>
          </a:p>
          <a:p>
            <a:endParaRPr lang="en-CA" sz="1600" dirty="0"/>
          </a:p>
          <a:p>
            <a:r>
              <a:rPr lang="en-CA" sz="1600" dirty="0"/>
              <a:t>In winter months, they spend a lot of time on steep and narrow ridges, always close to a steep escape terrane in case of a predator strike. (Rideout &amp; Hoffmann, 1975).</a:t>
            </a:r>
          </a:p>
          <a:p>
            <a:endParaRPr lang="en-CA" sz="1600" dirty="0"/>
          </a:p>
          <a:p>
            <a:r>
              <a:rPr lang="en-CA" sz="1600" dirty="0"/>
              <a:t>They spend all the winter season here, from mid-October until April.</a:t>
            </a:r>
          </a:p>
          <a:p>
            <a:endParaRPr lang="en-CA" sz="1600" dirty="0"/>
          </a:p>
          <a:p>
            <a:r>
              <a:rPr lang="en-CA" sz="1600" dirty="0"/>
              <a:t>In this way, Mountain Goats create their own winter pasture, and their chosen ranges are especially fertile and suited to keep the herd well fed and healthy all winter (Rideout &amp; Hoffmann, 1975).</a:t>
            </a:r>
            <a:endParaRPr lang="en-US" sz="1600" dirty="0"/>
          </a:p>
        </p:txBody>
      </p:sp>
    </p:spTree>
    <p:extLst>
      <p:ext uri="{BB962C8B-B14F-4D97-AF65-F5344CB8AC3E}">
        <p14:creationId xmlns:p14="http://schemas.microsoft.com/office/powerpoint/2010/main" val="24847365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4">
            <a:extLst>
              <a:ext uri="{FF2B5EF4-FFF2-40B4-BE49-F238E27FC236}">
                <a16:creationId xmlns:a16="http://schemas.microsoft.com/office/drawing/2014/main" id="{30DCE53C-B58B-4F62-9A84-DCDC2F993B1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0337" b="9351"/>
          <a:stretch/>
        </p:blipFill>
        <p:spPr>
          <a:xfrm>
            <a:off x="20" y="10"/>
            <a:ext cx="12191980" cy="6857990"/>
          </a:xfrm>
          <a:prstGeom prst="rect">
            <a:avLst/>
          </a:prstGeom>
        </p:spPr>
      </p:pic>
      <p:sp>
        <p:nvSpPr>
          <p:cNvPr id="2" name="Title 1">
            <a:extLst>
              <a:ext uri="{FF2B5EF4-FFF2-40B4-BE49-F238E27FC236}">
                <a16:creationId xmlns:a16="http://schemas.microsoft.com/office/drawing/2014/main" id="{BE76A955-280A-4CB8-9B38-509E62B46CF0}"/>
              </a:ext>
            </a:extLst>
          </p:cNvPr>
          <p:cNvSpPr>
            <a:spLocks noGrp="1"/>
          </p:cNvSpPr>
          <p:nvPr>
            <p:ph type="title"/>
          </p:nvPr>
        </p:nvSpPr>
        <p:spPr>
          <a:xfrm>
            <a:off x="838200" y="365125"/>
            <a:ext cx="10515600" cy="1325563"/>
          </a:xfrm>
        </p:spPr>
        <p:txBody>
          <a:bodyPr>
            <a:normAutofit/>
          </a:bodyPr>
          <a:lstStyle/>
          <a:p>
            <a:r>
              <a:rPr lang="en-CA" b="1" dirty="0">
                <a:solidFill>
                  <a:srgbClr val="FFFFFF"/>
                </a:solidFill>
              </a:rPr>
              <a:t>Limiting Factors</a:t>
            </a:r>
          </a:p>
        </p:txBody>
      </p:sp>
      <p:sp>
        <p:nvSpPr>
          <p:cNvPr id="10" name="Content Placeholder 9">
            <a:extLst>
              <a:ext uri="{FF2B5EF4-FFF2-40B4-BE49-F238E27FC236}">
                <a16:creationId xmlns:a16="http://schemas.microsoft.com/office/drawing/2014/main" id="{EC88DE8B-0B48-4A25-9B44-8DD3D47CFB17}"/>
              </a:ext>
            </a:extLst>
          </p:cNvPr>
          <p:cNvSpPr>
            <a:spLocks noGrp="1"/>
          </p:cNvSpPr>
          <p:nvPr>
            <p:ph idx="1"/>
          </p:nvPr>
        </p:nvSpPr>
        <p:spPr>
          <a:xfrm>
            <a:off x="838200" y="1825625"/>
            <a:ext cx="10515600" cy="4351338"/>
          </a:xfrm>
        </p:spPr>
        <p:txBody>
          <a:bodyPr>
            <a:normAutofit fontScale="85000" lnSpcReduction="20000"/>
          </a:bodyPr>
          <a:lstStyle/>
          <a:p>
            <a:r>
              <a:rPr lang="en-US" dirty="0">
                <a:solidFill>
                  <a:srgbClr val="FFFFFF"/>
                </a:solidFill>
              </a:rPr>
              <a:t>Parasites and diseases</a:t>
            </a:r>
          </a:p>
          <a:p>
            <a:endParaRPr lang="en-US" dirty="0">
              <a:solidFill>
                <a:srgbClr val="FFFFFF"/>
              </a:solidFill>
            </a:endParaRPr>
          </a:p>
          <a:p>
            <a:r>
              <a:rPr lang="en-US" dirty="0">
                <a:solidFill>
                  <a:srgbClr val="FFFFFF"/>
                </a:solidFill>
              </a:rPr>
              <a:t>Predators</a:t>
            </a:r>
            <a:br>
              <a:rPr lang="en-US" dirty="0">
                <a:solidFill>
                  <a:srgbClr val="FFFFFF"/>
                </a:solidFill>
              </a:rPr>
            </a:br>
            <a:r>
              <a:rPr lang="en-US" dirty="0">
                <a:solidFill>
                  <a:srgbClr val="FFFFFF"/>
                </a:solidFill>
              </a:rPr>
              <a:t>- Cougars are their most frequent visitors </a:t>
            </a:r>
            <a:r>
              <a:rPr lang="en-CA" dirty="0"/>
              <a:t>because of their ability to move well in the steep, rugged terrain where the goats dwell (William et al., 2003).</a:t>
            </a:r>
          </a:p>
          <a:p>
            <a:endParaRPr lang="en-CA" dirty="0"/>
          </a:p>
          <a:p>
            <a:r>
              <a:rPr lang="en-CA" dirty="0">
                <a:solidFill>
                  <a:srgbClr val="FFFFFF"/>
                </a:solidFill>
              </a:rPr>
              <a:t>Adverse weather</a:t>
            </a:r>
            <a:br>
              <a:rPr lang="en-CA" dirty="0">
                <a:solidFill>
                  <a:srgbClr val="FFFFFF"/>
                </a:solidFill>
              </a:rPr>
            </a:br>
            <a:r>
              <a:rPr lang="en-CA" dirty="0">
                <a:solidFill>
                  <a:srgbClr val="FFFFFF"/>
                </a:solidFill>
              </a:rPr>
              <a:t>- </a:t>
            </a:r>
            <a:r>
              <a:rPr lang="en-CA" dirty="0"/>
              <a:t>Summer precipitation and temperature affect the quantity and the quality of forage availability on goat ranges (William et al., 2003). Weather affects the nutritional condition of goats and their ability to avoid a variety of decimating factors, and to survive and reproduce.</a:t>
            </a:r>
            <a:br>
              <a:rPr lang="en-CA" dirty="0"/>
            </a:br>
            <a:br>
              <a:rPr lang="en-CA" dirty="0"/>
            </a:br>
            <a:r>
              <a:rPr lang="en-CA" dirty="0">
                <a:solidFill>
                  <a:srgbClr val="FFFFFF"/>
                </a:solidFill>
              </a:rPr>
              <a:t>- C</a:t>
            </a:r>
            <a:r>
              <a:rPr lang="en-CA" dirty="0"/>
              <a:t>old, wet weather, which is common in high country can lead to hypothermia and death of neonatal goats (</a:t>
            </a:r>
            <a:r>
              <a:rPr lang="en-CA" dirty="0" err="1"/>
              <a:t>Brandborg</a:t>
            </a:r>
            <a:r>
              <a:rPr lang="en-CA" dirty="0"/>
              <a:t> 1955, Chadwick 1983, Johnson 1983).</a:t>
            </a:r>
            <a:endParaRPr lang="en-US" dirty="0">
              <a:solidFill>
                <a:srgbClr val="FFFFFF"/>
              </a:solidFill>
            </a:endParaRPr>
          </a:p>
        </p:txBody>
      </p:sp>
    </p:spTree>
    <p:extLst>
      <p:ext uri="{BB962C8B-B14F-4D97-AF65-F5344CB8AC3E}">
        <p14:creationId xmlns:p14="http://schemas.microsoft.com/office/powerpoint/2010/main" val="384531293"/>
      </p:ext>
    </p:extLst>
  </p:cSld>
  <p:clrMapOvr>
    <a:overrideClrMapping bg1="dk1" tx1="lt1" bg2="dk2" tx2="lt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9427</TotalTime>
  <Words>1507</Words>
  <Application>Microsoft Office PowerPoint</Application>
  <PresentationFormat>Widescreen</PresentationFormat>
  <Paragraphs>137</Paragraphs>
  <Slides>19</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Biogeography of the Mountain Goat (Oreamnos americanus)  Chidera Bisong </vt:lpstr>
      <vt:lpstr>Taxonomy </vt:lpstr>
      <vt:lpstr>PowerPoint Presentation</vt:lpstr>
      <vt:lpstr>Historical Distribution Through Time</vt:lpstr>
      <vt:lpstr>Current Distribution</vt:lpstr>
      <vt:lpstr>Biological Adaptation</vt:lpstr>
      <vt:lpstr>PowerPoint Presentation</vt:lpstr>
      <vt:lpstr>Ecological Adaptation</vt:lpstr>
      <vt:lpstr>Limiting Factors</vt:lpstr>
      <vt:lpstr>Diseases</vt:lpstr>
      <vt:lpstr>Goats and Humans</vt:lpstr>
      <vt:lpstr>Climate Change</vt:lpstr>
      <vt:lpstr>Future Prediction for Distributional Changes</vt:lpstr>
      <vt:lpstr>Management Some management goals:</vt:lpstr>
      <vt:lpstr>Objective</vt:lpstr>
      <vt:lpstr>Conservation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Chidera Bisong</dc:creator>
  <cp:lastModifiedBy>Chidera Bisong</cp:lastModifiedBy>
  <cp:revision>66</cp:revision>
  <dcterms:created xsi:type="dcterms:W3CDTF">2018-03-31T03:10:26Z</dcterms:created>
  <dcterms:modified xsi:type="dcterms:W3CDTF">2018-04-06T16:18:24Z</dcterms:modified>
</cp:coreProperties>
</file>